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047"/>
  </p:normalViewPr>
  <p:slideViewPr>
    <p:cSldViewPr snapToGrid="0">
      <p:cViewPr varScale="1">
        <p:scale>
          <a:sx n="93" d="100"/>
          <a:sy n="93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GeRupBrQMo?feature=oembed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5ynfxmcXwU?feature=oembed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bqcmOSNfzs?feature=oembed" TargetMode="Externa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a4S4cLRXsg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sWSk5OIJhU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BrBBXhUx8?feature=oembed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2804" y="332530"/>
            <a:ext cx="12026393" cy="2220405"/>
          </a:xfrm>
          <a:prstGeom prst="rect">
            <a:avLst/>
          </a:prstGeom>
        </p:spPr>
        <p:txBody>
          <a:bodyPr/>
          <a:lstStyle>
            <a:lvl1pPr>
              <a:defRPr sz="6900" b="1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What is credible action on sustainability for events?</a:t>
            </a:r>
          </a:p>
        </p:txBody>
      </p:sp>
      <p:sp>
        <p:nvSpPr>
          <p:cNvPr id="95" name="Rectangle 4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356" y="4204570"/>
            <a:ext cx="3612406" cy="181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4204570"/>
            <a:ext cx="7592787" cy="1709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/>
          </p:nvPr>
        </p:nvSpPr>
        <p:spPr>
          <a:xfrm>
            <a:off x="2009764" y="365125"/>
            <a:ext cx="8436011" cy="1325563"/>
          </a:xfrm>
          <a:prstGeom prst="rect">
            <a:avLst/>
          </a:prstGeom>
        </p:spPr>
        <p:txBody>
          <a:bodyPr/>
          <a:lstStyle>
            <a:lvl1pPr defTabSz="886967">
              <a:lnSpc>
                <a:spcPct val="100000"/>
              </a:lnSpc>
              <a:defRPr sz="43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What is CPD Certified Education?</a:t>
            </a:r>
          </a:p>
        </p:txBody>
      </p:sp>
      <p:sp>
        <p:nvSpPr>
          <p:cNvPr id="155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6" name="Online Media 2" descr="Online Media 2"/>
          <p:cNvPicPr>
            <a:picLocks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256" y="1690688"/>
            <a:ext cx="7701486" cy="4351338"/>
          </a:xfrm>
          <a:prstGeom prst="rect">
            <a:avLst/>
          </a:prstGeom>
        </p:spPr>
      </p:pic>
      <p:pic>
        <p:nvPicPr>
          <p:cNvPr id="157" name="Content Placeholder 11" descr="Content Placeholder 11"/>
          <p:cNvPicPr>
            <a:picLocks noChangeAspect="1"/>
          </p:cNvPicPr>
          <p:nvPr/>
        </p:nvPicPr>
        <p:blipFill>
          <a:blip r:embed="rId4"/>
          <a:srcRect t="21277" b="22986"/>
          <a:stretch>
            <a:fillRect/>
          </a:stretch>
        </p:blipFill>
        <p:spPr>
          <a:xfrm>
            <a:off x="10354509" y="40944"/>
            <a:ext cx="1718222" cy="957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3" y="1696802"/>
            <a:ext cx="3475155" cy="3464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6"/>
          <a:stretch>
            <a:fillRect/>
          </a:stretch>
        </p:blipFill>
        <p:spPr>
          <a:xfrm>
            <a:off x="10354509" y="118190"/>
            <a:ext cx="1718222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le 1"/>
          <p:cNvSpPr txBox="1"/>
          <p:nvPr/>
        </p:nvSpPr>
        <p:spPr>
          <a:xfrm>
            <a:off x="400101" y="103970"/>
            <a:ext cx="9066357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50391">
              <a:lnSpc>
                <a:spcPct val="90000"/>
              </a:lnSpc>
              <a:defRPr sz="41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Collaborate with a Global Community of ambassadors</a:t>
            </a:r>
          </a:p>
        </p:txBody>
      </p:sp>
      <p:pic>
        <p:nvPicPr>
          <p:cNvPr id="163" name="Google Shape;191;p24" descr="Google Shape;191;p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31" y="1527314"/>
            <a:ext cx="3614368" cy="363388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o advance SDG 11 become a Positive Impact Ambassador and join a community of over 1800 from over 60 countries."/>
          <p:cNvSpPr txBox="1"/>
          <p:nvPr/>
        </p:nvSpPr>
        <p:spPr>
          <a:xfrm>
            <a:off x="472920" y="5428468"/>
            <a:ext cx="11246157" cy="911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1pPr>
          </a:lstStyle>
          <a:p>
            <a:r>
              <a:t>To advance SDG 11 become a Positive Impact Ambassador and join a community of over 1800 from over 60 countries.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2202880" y="352250"/>
            <a:ext cx="7903038" cy="1325564"/>
          </a:xfrm>
          <a:prstGeom prst="rect">
            <a:avLst/>
          </a:prstGeom>
        </p:spPr>
        <p:txBody>
          <a:bodyPr/>
          <a:lstStyle>
            <a:lvl1pPr defTabSz="822958">
              <a:lnSpc>
                <a:spcPct val="100000"/>
              </a:lnSpc>
              <a:defRPr sz="40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Collaborate with a Global Community of ambassadors</a:t>
            </a:r>
          </a:p>
        </p:txBody>
      </p:sp>
      <p:sp>
        <p:nvSpPr>
          <p:cNvPr id="167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9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5"/>
          <a:stretch>
            <a:fillRect/>
          </a:stretch>
        </p:blipFill>
        <p:spPr>
          <a:xfrm>
            <a:off x="10354509" y="40944"/>
            <a:ext cx="1718222" cy="957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nline Media 1" descr="Positive Impact Ambassadors">
            <a:hlinkClick r:id="" action="ppaction://media"/>
            <a:extLst>
              <a:ext uri="{FF2B5EF4-FFF2-40B4-BE49-F238E27FC236}">
                <a16:creationId xmlns:a16="http://schemas.microsoft.com/office/drawing/2014/main" id="{D6A2AABE-983C-161A-49A6-5757EAB583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2880" y="1677814"/>
            <a:ext cx="7903038" cy="44652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Content Placeholder 13"/>
          <p:cNvSpPr txBox="1">
            <a:spLocks noGrp="1"/>
          </p:cNvSpPr>
          <p:nvPr>
            <p:ph type="body" sz="quarter" idx="1"/>
          </p:nvPr>
        </p:nvSpPr>
        <p:spPr>
          <a:xfrm>
            <a:off x="532798" y="5262912"/>
            <a:ext cx="10344151" cy="15081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To advance SDG 16 use your voice to empower others and if you speak at an event use these resources to champion sustainability</a:t>
            </a:r>
          </a:p>
        </p:txBody>
      </p:sp>
      <p:pic>
        <p:nvPicPr>
          <p:cNvPr id="17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80" y="1420141"/>
            <a:ext cx="3643284" cy="365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6"/>
          <a:stretch>
            <a:fillRect/>
          </a:stretch>
        </p:blipFill>
        <p:spPr>
          <a:xfrm>
            <a:off x="10354509" y="156813"/>
            <a:ext cx="1718222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le 1"/>
          <p:cNvSpPr txBox="1"/>
          <p:nvPr/>
        </p:nvSpPr>
        <p:spPr>
          <a:xfrm>
            <a:off x="400101" y="103970"/>
            <a:ext cx="9066357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Empower Others</a:t>
            </a:r>
          </a:p>
        </p:txBody>
      </p:sp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104" y="1164697"/>
            <a:ext cx="4165487" cy="4165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5" y="1384260"/>
            <a:ext cx="3831994" cy="383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6"/>
          <a:stretch>
            <a:fillRect/>
          </a:stretch>
        </p:blipFill>
        <p:spPr>
          <a:xfrm>
            <a:off x="10328761" y="92441"/>
            <a:ext cx="1718220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le 1"/>
          <p:cNvSpPr txBox="1"/>
          <p:nvPr/>
        </p:nvSpPr>
        <p:spPr>
          <a:xfrm>
            <a:off x="400101" y="103970"/>
            <a:ext cx="9066357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Share a Positive Impact</a:t>
            </a:r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780" y="1279169"/>
            <a:ext cx="4042174" cy="404217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Content Placeholder 13"/>
          <p:cNvSpPr txBox="1">
            <a:spLocks noGrp="1"/>
          </p:cNvSpPr>
          <p:nvPr>
            <p:ph type="body" sz="quarter" idx="1"/>
          </p:nvPr>
        </p:nvSpPr>
        <p:spPr>
          <a:xfrm>
            <a:off x="494175" y="5550411"/>
            <a:ext cx="10344151" cy="15081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To advance SDG 17 use this toolkit to share your actions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2" y="1685854"/>
            <a:ext cx="3597899" cy="360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6"/>
          <a:stretch>
            <a:fillRect/>
          </a:stretch>
        </p:blipFill>
        <p:spPr>
          <a:xfrm>
            <a:off x="10354509" y="105315"/>
            <a:ext cx="1718222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1"/>
          <p:cNvSpPr txBox="1"/>
          <p:nvPr/>
        </p:nvSpPr>
        <p:spPr>
          <a:xfrm>
            <a:off x="400101" y="103970"/>
            <a:ext cx="9066357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Innovate </a:t>
            </a:r>
          </a:p>
        </p:txBody>
      </p:sp>
      <p:sp>
        <p:nvSpPr>
          <p:cNvPr id="189" name="Content Placeholder 13"/>
          <p:cNvSpPr txBox="1"/>
          <p:nvPr/>
        </p:nvSpPr>
        <p:spPr>
          <a:xfrm>
            <a:off x="494175" y="5550411"/>
            <a:ext cx="10344151" cy="150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To advance SDG 9 find credible and creative ways that your event and engagement strategies could be delivered sustainably</a:t>
            </a:r>
          </a:p>
        </p:txBody>
      </p:sp>
      <p:pic>
        <p:nvPicPr>
          <p:cNvPr id="190" name="Google Shape;230;p27" descr="Google Shape;230;p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275" y="1630051"/>
            <a:ext cx="3597898" cy="3597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3" name="Online Media 3" descr="Online Media 3"/>
          <p:cNvPicPr>
            <a:picLocks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256" y="1690688"/>
            <a:ext cx="7701486" cy="4351338"/>
          </a:xfrm>
          <a:prstGeom prst="rect">
            <a:avLst/>
          </a:prstGeom>
        </p:spPr>
      </p:pic>
      <p:pic>
        <p:nvPicPr>
          <p:cNvPr id="194" name="Content Placeholder 11" descr="Content Placeholder 11"/>
          <p:cNvPicPr>
            <a:picLocks noChangeAspect="1"/>
          </p:cNvPicPr>
          <p:nvPr/>
        </p:nvPicPr>
        <p:blipFill>
          <a:blip r:embed="rId4"/>
          <a:srcRect t="21277" b="22986"/>
          <a:stretch>
            <a:fillRect/>
          </a:stretch>
        </p:blipFill>
        <p:spPr>
          <a:xfrm>
            <a:off x="10354509" y="118190"/>
            <a:ext cx="1718222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itle 1"/>
          <p:cNvSpPr txBox="1"/>
          <p:nvPr/>
        </p:nvSpPr>
        <p:spPr>
          <a:xfrm>
            <a:off x="2177131" y="429497"/>
            <a:ext cx="8436011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22958">
              <a:defRPr sz="40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How can I find credible and creative ways to innovate?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xfrm>
            <a:off x="223354" y="91044"/>
            <a:ext cx="10121088" cy="21177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3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Thank you for being in action to create a new future for how human engagement happens</a:t>
            </a:r>
          </a:p>
          <a:p>
            <a:pPr>
              <a:lnSpc>
                <a:spcPct val="100000"/>
              </a:lnSpc>
              <a:defRPr sz="3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You are now ready to: </a:t>
            </a:r>
          </a:p>
        </p:txBody>
      </p:sp>
      <p:sp>
        <p:nvSpPr>
          <p:cNvPr id="198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Content Placeholder 13"/>
          <p:cNvSpPr txBox="1">
            <a:spLocks noGrp="1"/>
          </p:cNvSpPr>
          <p:nvPr>
            <p:ph type="body" sz="half" idx="1"/>
          </p:nvPr>
        </p:nvSpPr>
        <p:spPr>
          <a:xfrm>
            <a:off x="310352" y="2146244"/>
            <a:ext cx="7848601" cy="2992802"/>
          </a:xfrm>
          <a:prstGeom prst="rect">
            <a:avLst/>
          </a:prstGeom>
        </p:spPr>
        <p:txBody>
          <a:bodyPr/>
          <a:lstStyle/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Implement ISO 20121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Carbon: Join the Race to Zero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Address Human Rights 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Learn with CPD Certified Education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Collaborate with a global community of Ambassadors 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Empower Others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Share a Positive Impact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Innovate</a:t>
            </a:r>
          </a:p>
        </p:txBody>
      </p:sp>
      <p:pic>
        <p:nvPicPr>
          <p:cNvPr id="200" name="Content Placeholder 11" descr="Content Placeholder 11"/>
          <p:cNvPicPr>
            <a:picLocks noChangeAspect="1"/>
          </p:cNvPicPr>
          <p:nvPr/>
        </p:nvPicPr>
        <p:blipFill>
          <a:blip r:embed="rId2"/>
          <a:srcRect t="21277" b="22986"/>
          <a:stretch>
            <a:fillRect/>
          </a:stretch>
        </p:blipFill>
        <p:spPr>
          <a:xfrm>
            <a:off x="10354509" y="182562"/>
            <a:ext cx="1718222" cy="957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711" y="5105401"/>
            <a:ext cx="4978649" cy="112109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le 1"/>
          <p:cNvSpPr txBox="1"/>
          <p:nvPr/>
        </p:nvSpPr>
        <p:spPr>
          <a:xfrm>
            <a:off x="249104" y="5310145"/>
            <a:ext cx="6733717" cy="891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defTabSz="530351">
              <a:defRPr sz="17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530351">
              <a:defRPr sz="17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Positive Impact is a not for profit which exists to provide education, engagement and collaboration to create a sustainable event sector.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223354" y="91044"/>
            <a:ext cx="10121088" cy="21177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the following slides you will see 8 examples of credible action the global event sector could take TODAY to be sustainable and advance the SDGs</a:t>
            </a:r>
          </a:p>
          <a:p>
            <a:pPr>
              <a:lnSpc>
                <a:spcPct val="100000"/>
              </a:lnSpc>
              <a:defRPr sz="2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On each slide is a QR code with access to credible resources.</a:t>
            </a:r>
          </a:p>
          <a:p>
            <a:pPr>
              <a:lnSpc>
                <a:spcPct val="100000"/>
              </a:lnSpc>
              <a:defRPr sz="2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Some of the actions also have animations to bring to life the actions.</a:t>
            </a:r>
          </a:p>
        </p:txBody>
      </p:sp>
      <p:sp>
        <p:nvSpPr>
          <p:cNvPr id="100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Content Placeholder 13"/>
          <p:cNvSpPr txBox="1">
            <a:spLocks noGrp="1"/>
          </p:cNvSpPr>
          <p:nvPr>
            <p:ph type="body" sz="half" idx="1"/>
          </p:nvPr>
        </p:nvSpPr>
        <p:spPr>
          <a:xfrm>
            <a:off x="348975" y="2444888"/>
            <a:ext cx="7848601" cy="2992801"/>
          </a:xfrm>
          <a:prstGeom prst="rect">
            <a:avLst/>
          </a:prstGeom>
        </p:spPr>
        <p:txBody>
          <a:bodyPr/>
          <a:lstStyle/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Implement ISO 20121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Carbon: Join the Race to Zero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Address Human Rights 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Learn with CPD Certified Education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Collaborate with a global community of Ambassadors 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Empower Others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Share a Positive Impact</a:t>
            </a:r>
          </a:p>
          <a:p>
            <a:pPr marL="509205" indent="-509205" defTabSz="905255">
              <a:lnSpc>
                <a:spcPct val="81000"/>
              </a:lnSpc>
              <a:spcBef>
                <a:spcPts val="900"/>
              </a:spcBef>
              <a:buFontTx/>
              <a:buAutoNum type="arabicPeriod"/>
              <a:defRPr sz="19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Innovate</a:t>
            </a:r>
          </a:p>
        </p:txBody>
      </p:sp>
      <p:pic>
        <p:nvPicPr>
          <p:cNvPr id="102" name="Content Placeholder 11" descr="Content Placeholder 11"/>
          <p:cNvPicPr>
            <a:picLocks noChangeAspect="1"/>
          </p:cNvPicPr>
          <p:nvPr/>
        </p:nvPicPr>
        <p:blipFill>
          <a:blip r:embed="rId2"/>
          <a:srcRect t="21278" b="22986"/>
          <a:stretch>
            <a:fillRect/>
          </a:stretch>
        </p:blipFill>
        <p:spPr>
          <a:xfrm>
            <a:off x="10354509" y="182561"/>
            <a:ext cx="1718221" cy="957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711" y="5105401"/>
            <a:ext cx="4978649" cy="112109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1"/>
          <p:cNvSpPr txBox="1"/>
          <p:nvPr/>
        </p:nvSpPr>
        <p:spPr>
          <a:xfrm>
            <a:off x="249104" y="5310145"/>
            <a:ext cx="6733717" cy="891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defTabSz="530351">
              <a:defRPr sz="17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530351">
              <a:defRPr sz="17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This content has been created by UN SDG Action Mobiliser Positive Impact to mark the 2023 Unite to Act Campaign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400100" y="103969"/>
            <a:ext cx="7803382" cy="1325564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Implement ISO 20121</a:t>
            </a:r>
          </a:p>
        </p:txBody>
      </p:sp>
      <p:sp>
        <p:nvSpPr>
          <p:cNvPr id="107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Content Placeholder 13"/>
          <p:cNvSpPr txBox="1">
            <a:spLocks noGrp="1"/>
          </p:cNvSpPr>
          <p:nvPr>
            <p:ph type="body" sz="quarter" idx="1"/>
          </p:nvPr>
        </p:nvSpPr>
        <p:spPr>
          <a:xfrm>
            <a:off x="347007" y="5041741"/>
            <a:ext cx="11342294" cy="862387"/>
          </a:xfrm>
          <a:prstGeom prst="rect">
            <a:avLst/>
          </a:prstGeom>
        </p:spPr>
        <p:txBody>
          <a:bodyPr/>
          <a:lstStyle>
            <a:lvl1pPr marL="0" indent="0" defTabSz="749808">
              <a:spcBef>
                <a:spcPts val="800"/>
              </a:spcBef>
              <a:buSzTx/>
              <a:buNone/>
              <a:defRPr sz="20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To advance SDG 9 implement ISO 20121, the international standard for a global event sector so sustainability is considered at every decision point during the planning and delivery of your event.</a:t>
            </a:r>
          </a:p>
        </p:txBody>
      </p:sp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73" y="1418514"/>
            <a:ext cx="3243922" cy="32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119;p18" descr="Google Shape;119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53" y="1301731"/>
            <a:ext cx="3486811" cy="3486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Content Placeholder 11" descr="Content Placeholder 11"/>
          <p:cNvPicPr>
            <a:picLocks noChangeAspect="1"/>
          </p:cNvPicPr>
          <p:nvPr/>
        </p:nvPicPr>
        <p:blipFill>
          <a:blip r:embed="rId4"/>
          <a:srcRect t="21277" b="22986"/>
          <a:stretch>
            <a:fillRect/>
          </a:stretch>
        </p:blipFill>
        <p:spPr>
          <a:xfrm>
            <a:off x="10393132" y="197801"/>
            <a:ext cx="1718222" cy="957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2241503" y="377999"/>
            <a:ext cx="10515601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What is ISO 20121?</a:t>
            </a:r>
          </a:p>
        </p:txBody>
      </p:sp>
      <p:sp>
        <p:nvSpPr>
          <p:cNvPr id="114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5" name="Online Media 2" descr="Online Media 2"/>
          <p:cNvPicPr>
            <a:picLocks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7" y="1690688"/>
            <a:ext cx="7700965" cy="4351338"/>
          </a:xfrm>
          <a:prstGeom prst="rect">
            <a:avLst/>
          </a:prstGeom>
        </p:spPr>
      </p:pic>
      <p:pic>
        <p:nvPicPr>
          <p:cNvPr id="116" name="Content Placeholder 11" descr="Content Placeholder 11"/>
          <p:cNvPicPr>
            <a:picLocks noChangeAspect="1"/>
          </p:cNvPicPr>
          <p:nvPr/>
        </p:nvPicPr>
        <p:blipFill>
          <a:blip r:embed="rId4"/>
          <a:srcRect t="21277" b="22986"/>
          <a:stretch>
            <a:fillRect/>
          </a:stretch>
        </p:blipFill>
        <p:spPr>
          <a:xfrm>
            <a:off x="10354509" y="28069"/>
            <a:ext cx="1718222" cy="957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5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Content Placeholder 13"/>
          <p:cNvSpPr txBox="1">
            <a:spLocks noGrp="1"/>
          </p:cNvSpPr>
          <p:nvPr>
            <p:ph type="body" sz="half" idx="1"/>
          </p:nvPr>
        </p:nvSpPr>
        <p:spPr>
          <a:xfrm>
            <a:off x="335465" y="4775799"/>
            <a:ext cx="11521070" cy="15081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1000"/>
              </a:lnSpc>
              <a:buSzTx/>
              <a:buNone/>
              <a:defRPr sz="25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To advance SDG 13 join The Race to Zero and advance the Paris Agreement</a:t>
            </a:r>
          </a:p>
        </p:txBody>
      </p:sp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2" y="1099949"/>
            <a:ext cx="3544820" cy="3586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6"/>
          <a:stretch>
            <a:fillRect/>
          </a:stretch>
        </p:blipFill>
        <p:spPr>
          <a:xfrm>
            <a:off x="10354509" y="53818"/>
            <a:ext cx="1718222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/>
        </p:nvSpPr>
        <p:spPr>
          <a:xfrm>
            <a:off x="400100" y="103970"/>
            <a:ext cx="7803382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96111">
              <a:lnSpc>
                <a:spcPct val="90000"/>
              </a:lnSpc>
              <a:defRPr sz="44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Carbon: Join The Race to Zero</a:t>
            </a:r>
          </a:p>
        </p:txBody>
      </p:sp>
      <p:pic>
        <p:nvPicPr>
          <p:cNvPr id="123" name="Google Shape;94;p16" descr="Google Shape;94;p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354" y="1099949"/>
            <a:ext cx="3586686" cy="3586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96;p16" descr="Google Shape;96;p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648" y="5552709"/>
            <a:ext cx="2522743" cy="83362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his content has been created by Race to Zero Positive Impact supported by SME Climate Hub"/>
          <p:cNvSpPr txBox="1"/>
          <p:nvPr/>
        </p:nvSpPr>
        <p:spPr>
          <a:xfrm>
            <a:off x="234588" y="5658321"/>
            <a:ext cx="7803382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This content has been created by Race to Zero Positive Impact supported by SME Climate Hub</a:t>
            </a:r>
          </a:p>
        </p:txBody>
      </p:sp>
      <p:pic>
        <p:nvPicPr>
          <p:cNvPr id="126" name="Google Shape;95;p16" descr="Google Shape;95;p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954" y="5534502"/>
            <a:ext cx="1649597" cy="870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xfrm>
            <a:off x="2190005" y="377999"/>
            <a:ext cx="10515601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What is The Race to Zero?</a:t>
            </a:r>
          </a:p>
        </p:txBody>
      </p:sp>
      <p:sp>
        <p:nvSpPr>
          <p:cNvPr id="129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0" name="Online Media 3" descr="Online Media 3"/>
          <p:cNvPicPr>
            <a:picLocks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256" y="1690688"/>
            <a:ext cx="7701486" cy="4351338"/>
          </a:xfrm>
          <a:prstGeom prst="rect">
            <a:avLst/>
          </a:prstGeom>
        </p:spPr>
      </p:pic>
      <p:pic>
        <p:nvPicPr>
          <p:cNvPr id="131" name="Content Placeholder 11" descr="Content Placeholder 11"/>
          <p:cNvPicPr>
            <a:picLocks noChangeAspect="1"/>
          </p:cNvPicPr>
          <p:nvPr/>
        </p:nvPicPr>
        <p:blipFill>
          <a:blip r:embed="rId4"/>
          <a:srcRect t="21277" b="22986"/>
          <a:stretch>
            <a:fillRect/>
          </a:stretch>
        </p:blipFill>
        <p:spPr>
          <a:xfrm>
            <a:off x="10354509" y="53818"/>
            <a:ext cx="1718222" cy="957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0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Content Placeholder 13"/>
          <p:cNvSpPr txBox="1">
            <a:spLocks noGrp="1"/>
          </p:cNvSpPr>
          <p:nvPr>
            <p:ph type="body" sz="half" idx="1"/>
          </p:nvPr>
        </p:nvSpPr>
        <p:spPr>
          <a:xfrm>
            <a:off x="142230" y="5267840"/>
            <a:ext cx="11907540" cy="15081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1000"/>
              </a:lnSpc>
              <a:buSzTx/>
              <a:buNone/>
              <a:defRPr sz="25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To advance SDG 10 use resources from UNICEF UK to understand how your event can be planned with a consideration for human and child rights and safeguarding.</a:t>
            </a:r>
          </a:p>
        </p:txBody>
      </p:sp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0" y="1353395"/>
            <a:ext cx="3609926" cy="3624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6"/>
          <a:stretch>
            <a:fillRect/>
          </a:stretch>
        </p:blipFill>
        <p:spPr>
          <a:xfrm>
            <a:off x="10367384" y="105315"/>
            <a:ext cx="1718221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/>
          <p:nvPr/>
        </p:nvSpPr>
        <p:spPr>
          <a:xfrm>
            <a:off x="400100" y="103970"/>
            <a:ext cx="7803382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5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Address Human Rights</a:t>
            </a:r>
          </a:p>
        </p:txBody>
      </p:sp>
      <p:pic>
        <p:nvPicPr>
          <p:cNvPr id="138" name="Google Shape;83;p15" descr="Google Shape;83;p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60" y="1232913"/>
            <a:ext cx="3864990" cy="3864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2202880" y="352250"/>
            <a:ext cx="7903038" cy="1325564"/>
          </a:xfrm>
          <a:prstGeom prst="rect">
            <a:avLst/>
          </a:prstGeom>
        </p:spPr>
        <p:txBody>
          <a:bodyPr/>
          <a:lstStyle>
            <a:lvl1pPr defTabSz="822958">
              <a:lnSpc>
                <a:spcPct val="100000"/>
              </a:lnSpc>
              <a:defRPr sz="40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What are Human Rights and what does this mean for events?</a:t>
            </a:r>
          </a:p>
        </p:txBody>
      </p:sp>
      <p:sp>
        <p:nvSpPr>
          <p:cNvPr id="141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2" name="Online Media 2" descr="Online Media 2"/>
          <p:cNvPicPr>
            <a:picLocks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256" y="1690688"/>
            <a:ext cx="7701486" cy="4351338"/>
          </a:xfrm>
          <a:prstGeom prst="rect">
            <a:avLst/>
          </a:prstGeom>
        </p:spPr>
      </p:pic>
      <p:pic>
        <p:nvPicPr>
          <p:cNvPr id="143" name="Content Placeholder 11" descr="Content Placeholder 11"/>
          <p:cNvPicPr>
            <a:picLocks noChangeAspect="1"/>
          </p:cNvPicPr>
          <p:nvPr/>
        </p:nvPicPr>
        <p:blipFill>
          <a:blip r:embed="rId4"/>
          <a:srcRect t="21277" b="22986"/>
          <a:stretch>
            <a:fillRect/>
          </a:stretch>
        </p:blipFill>
        <p:spPr>
          <a:xfrm>
            <a:off x="10354509" y="40944"/>
            <a:ext cx="1718222" cy="957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5"/>
          <p:cNvSpPr/>
          <p:nvPr/>
        </p:nvSpPr>
        <p:spPr>
          <a:xfrm>
            <a:off x="0" y="6373090"/>
            <a:ext cx="12192000" cy="484911"/>
          </a:xfrm>
          <a:prstGeom prst="rect">
            <a:avLst/>
          </a:prstGeom>
          <a:solidFill>
            <a:srgbClr val="90C4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Content Placeholder 13"/>
          <p:cNvSpPr txBox="1">
            <a:spLocks noGrp="1"/>
          </p:cNvSpPr>
          <p:nvPr>
            <p:ph type="body" sz="quarter" idx="1"/>
          </p:nvPr>
        </p:nvSpPr>
        <p:spPr>
          <a:xfrm>
            <a:off x="297926" y="5010672"/>
            <a:ext cx="9882269" cy="15081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</a:lstStyle>
          <a:p>
            <a:r>
              <a:t>To advance SDG 4 gain certified education hours</a:t>
            </a:r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60" y="1272410"/>
            <a:ext cx="3667894" cy="3667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Content Placeholder 11" descr="Content Placeholder 11"/>
          <p:cNvPicPr>
            <a:picLocks noChangeAspect="1"/>
          </p:cNvPicPr>
          <p:nvPr/>
        </p:nvPicPr>
        <p:blipFill>
          <a:blip r:embed="rId3"/>
          <a:srcRect t="21277" b="22986"/>
          <a:stretch>
            <a:fillRect/>
          </a:stretch>
        </p:blipFill>
        <p:spPr>
          <a:xfrm>
            <a:off x="10354509" y="53818"/>
            <a:ext cx="1718222" cy="95765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le 1"/>
          <p:cNvSpPr txBox="1"/>
          <p:nvPr/>
        </p:nvSpPr>
        <p:spPr>
          <a:xfrm>
            <a:off x="400101" y="103970"/>
            <a:ext cx="9066357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905255">
              <a:lnSpc>
                <a:spcPct val="90000"/>
              </a:lnSpc>
              <a:defRPr sz="44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Learn with CPD Certified Education</a:t>
            </a:r>
          </a:p>
        </p:txBody>
      </p:sp>
      <p:pic>
        <p:nvPicPr>
          <p:cNvPr id="150" name="Google Shape;159;p22" descr="Google Shape;159;p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62" y="1235136"/>
            <a:ext cx="4130383" cy="374244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his content has been certified by CPD Certification Service, the world's leading and largest independent CPD accreditation organisation"/>
          <p:cNvSpPr txBox="1"/>
          <p:nvPr/>
        </p:nvSpPr>
        <p:spPr>
          <a:xfrm>
            <a:off x="285051" y="5459422"/>
            <a:ext cx="9600353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91C3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This content has been certified by CPD Certification Service, the world's leading and largest independent CPD accreditation organisation</a:t>
            </a:r>
          </a:p>
        </p:txBody>
      </p:sp>
      <p:pic>
        <p:nvPicPr>
          <p:cNvPr id="152" name="Screenshot 2023-09-08 at 13.00.37.png" descr="Screenshot 2023-09-08 at 13.00.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932" y="5275786"/>
            <a:ext cx="1739902" cy="977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Macintosh PowerPoint</Application>
  <PresentationFormat>Widescreen</PresentationFormat>
  <Paragraphs>50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Didact Gothic</vt:lpstr>
      <vt:lpstr>Helvetica</vt:lpstr>
      <vt:lpstr>Office Theme</vt:lpstr>
      <vt:lpstr>What is credible action on sustainability for events?</vt:lpstr>
      <vt:lpstr>In the following slides you will see 8 examples of credible action the global event sector could take TODAY to be sustainable and advance the SDGs On each slide is a QR code with access to credible resources. Some of the actions also have animations to bring to life the actions.</vt:lpstr>
      <vt:lpstr>Implement ISO 20121</vt:lpstr>
      <vt:lpstr>What is ISO 20121?</vt:lpstr>
      <vt:lpstr>PowerPoint Presentation</vt:lpstr>
      <vt:lpstr>What is The Race to Zero?</vt:lpstr>
      <vt:lpstr>PowerPoint Presentation</vt:lpstr>
      <vt:lpstr>What are Human Rights and what does this mean for events?</vt:lpstr>
      <vt:lpstr>PowerPoint Presentation</vt:lpstr>
      <vt:lpstr>What is CPD Certified Education?</vt:lpstr>
      <vt:lpstr>PowerPoint Presentation</vt:lpstr>
      <vt:lpstr>Collaborate with a Global Community of ambassadors</vt:lpstr>
      <vt:lpstr>PowerPoint Presentation</vt:lpstr>
      <vt:lpstr>PowerPoint Presentation</vt:lpstr>
      <vt:lpstr>PowerPoint Presentation</vt:lpstr>
      <vt:lpstr>PowerPoint Presentation</vt:lpstr>
      <vt:lpstr>Thank you for being in action to create a new future for how human engagement happens You are now ready 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credible action on sustainability for events?</dc:title>
  <cp:lastModifiedBy>Olivia Devine (BA/BSc Liberal Arts + Sciences)</cp:lastModifiedBy>
  <cp:revision>1</cp:revision>
  <dcterms:modified xsi:type="dcterms:W3CDTF">2023-09-12T10:27:44Z</dcterms:modified>
</cp:coreProperties>
</file>