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22"/>
  </p:notesMasterIdLst>
  <p:sldIdLst>
    <p:sldId id="256" r:id="rId2"/>
    <p:sldId id="273" r:id="rId3"/>
    <p:sldId id="257" r:id="rId4"/>
    <p:sldId id="258" r:id="rId5"/>
    <p:sldId id="259" r:id="rId6"/>
    <p:sldId id="260" r:id="rId7"/>
    <p:sldId id="261" r:id="rId8"/>
    <p:sldId id="262" r:id="rId9"/>
    <p:sldId id="263" r:id="rId10"/>
    <p:sldId id="274" r:id="rId11"/>
    <p:sldId id="264" r:id="rId12"/>
    <p:sldId id="276" r:id="rId13"/>
    <p:sldId id="275" r:id="rId14"/>
    <p:sldId id="280" r:id="rId15"/>
    <p:sldId id="267" r:id="rId16"/>
    <p:sldId id="268" r:id="rId17"/>
    <p:sldId id="269" r:id="rId18"/>
    <p:sldId id="270" r:id="rId19"/>
    <p:sldId id="271" r:id="rId20"/>
    <p:sldId id="272" r:id="rId21"/>
  </p:sldIdLst>
  <p:sldSz cx="7620000" cy="5715000"/>
  <p:notesSz cx="6858000" cy="9144000"/>
  <p:embeddedFontLst>
    <p:embeddedFont>
      <p:font typeface="Amatic SC" panose="00000500000000000000" pitchFamily="2" charset="-79"/>
      <p:regular r:id="rId23"/>
      <p:bold r:id="rId24"/>
    </p:embeddedFon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Didact Gothic" panose="020B0604020202020204" charset="0"/>
      <p:regular r:id="rId31"/>
    </p:embeddedFont>
    <p:embeddedFont>
      <p:font typeface="Lato" panose="020F0502020204030203" pitchFamily="34" charset="0"/>
      <p:regular r:id="rId32"/>
      <p:bold r:id="rId33"/>
      <p:italic r:id="rId34"/>
      <p:boldItalic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4E55A-DD6E-42D2-874E-8B11DF6AC4B3}" v="1" dt="2022-01-18T14:31:05.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79272" autoAdjust="0"/>
  </p:normalViewPr>
  <p:slideViewPr>
    <p:cSldViewPr snapToGrid="0" snapToObjects="1">
      <p:cViewPr varScale="1">
        <p:scale>
          <a:sx n="61" d="100"/>
          <a:sy n="61" d="100"/>
        </p:scale>
        <p:origin x="20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Thesiger" userId="317a4a3f96e73a9d" providerId="LiveId" clId="{DD94E55A-DD6E-42D2-874E-8B11DF6AC4B3}"/>
    <pc:docChg chg="modSld">
      <pc:chgData name="Sophie Thesiger" userId="317a4a3f96e73a9d" providerId="LiveId" clId="{DD94E55A-DD6E-42D2-874E-8B11DF6AC4B3}" dt="2022-01-18T14:31:05.123" v="4"/>
      <pc:docMkLst>
        <pc:docMk/>
      </pc:docMkLst>
      <pc:sldChg chg="modSp modNotesTx">
        <pc:chgData name="Sophie Thesiger" userId="317a4a3f96e73a9d" providerId="LiveId" clId="{DD94E55A-DD6E-42D2-874E-8B11DF6AC4B3}" dt="2022-01-18T14:31:05.123" v="4"/>
        <pc:sldMkLst>
          <pc:docMk/>
          <pc:sldMk cId="0" sldId="259"/>
        </pc:sldMkLst>
        <pc:picChg chg="mod">
          <ac:chgData name="Sophie Thesiger" userId="317a4a3f96e73a9d" providerId="LiveId" clId="{DD94E55A-DD6E-42D2-874E-8B11DF6AC4B3}" dt="2022-01-18T14:31:05.123" v="4"/>
          <ac:picMkLst>
            <pc:docMk/>
            <pc:sldMk cId="0" sldId="259"/>
            <ac:picMk id="7" creationId="{00000000-0000-0000-0000-000000000000}"/>
          </ac:picMkLst>
        </pc:picChg>
      </pc:sldChg>
      <pc:sldChg chg="modSp mod">
        <pc:chgData name="Sophie Thesiger" userId="317a4a3f96e73a9d" providerId="LiveId" clId="{DD94E55A-DD6E-42D2-874E-8B11DF6AC4B3}" dt="2022-01-18T14:29:46.390" v="0" actId="1076"/>
        <pc:sldMkLst>
          <pc:docMk/>
          <pc:sldMk cId="0" sldId="263"/>
        </pc:sldMkLst>
        <pc:spChg chg="mod">
          <ac:chgData name="Sophie Thesiger" userId="317a4a3f96e73a9d" providerId="LiveId" clId="{DD94E55A-DD6E-42D2-874E-8B11DF6AC4B3}" dt="2022-01-18T14:29:46.390" v="0" actId="1076"/>
          <ac:spMkLst>
            <pc:docMk/>
            <pc:sldMk cId="0" sldId="263"/>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19DD6E-A521-423C-B47C-606E3B835170}" type="datetimeFigureOut">
              <a:rPr lang="en-GB" smtClean="0"/>
              <a:t>18/01/2022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FAA389-8B3E-45D7-92F2-B98552026E8E}" type="slidenum">
              <a:rPr lang="en-GB" smtClean="0"/>
              <a:t>‹#›</a:t>
            </a:fld>
            <a:endParaRPr lang="en-GB"/>
          </a:p>
        </p:txBody>
      </p:sp>
    </p:spTree>
    <p:extLst>
      <p:ext uri="{BB962C8B-B14F-4D97-AF65-F5344CB8AC3E}">
        <p14:creationId xmlns:p14="http://schemas.microsoft.com/office/powerpoint/2010/main" val="534270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GKBrBBXhUx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UeC6cpBolVc"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twkzZP7NEl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a:t>
            </a:r>
            <a:r>
              <a:rPr lang="en-GB" sz="18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Welcome to today’s short training workshop, created by Positive Impact and </a:t>
            </a:r>
            <a:r>
              <a:rPr lang="en-GB" sz="1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Unicef</a:t>
            </a: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UK. This training programme has been designed to equip corporate event planners to understand how to implement the guidance Positive Impact and </a:t>
            </a:r>
            <a:r>
              <a:rPr lang="en-GB" sz="1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Unicef</a:t>
            </a: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UK have developed to consider human and child rights and safeguarding when planning events.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 the end of this workshop, you should: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human and child rights and safeguarding</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Understand why it is important to consider human and child rights and safeguarding when planning an event </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 equipped to implement guidance to consider human and child rights and safeguarding in line with ISO 20121</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Learn practical steps to take to consider human and child rights and safeguarding when planning your event</a:t>
            </a:r>
            <a:endPar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2</a:t>
            </a:fld>
            <a:endParaRPr lang="en-GB"/>
          </a:p>
        </p:txBody>
      </p:sp>
    </p:spTree>
    <p:extLst>
      <p:ext uri="{BB962C8B-B14F-4D97-AF65-F5344CB8AC3E}">
        <p14:creationId xmlns:p14="http://schemas.microsoft.com/office/powerpoint/2010/main" val="206111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So first, can you please try to list all of the stakeholders who would be affected by your event taking place. Think about every aspect of your event and every possible person who could be affected by your event taking place. I will give you 5 minutes to write down a list of these individuals.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Now we have noted all the stakeholders down, let’s collate them on a whiteboard.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11</a:t>
            </a:fld>
            <a:endParaRPr lang="en-GB"/>
          </a:p>
        </p:txBody>
      </p:sp>
    </p:spTree>
    <p:extLst>
      <p:ext uri="{BB962C8B-B14F-4D97-AF65-F5344CB8AC3E}">
        <p14:creationId xmlns:p14="http://schemas.microsoft.com/office/powerpoint/2010/main" val="1985226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Script: Now let’s look at some examples of human and child rights, and how your event might impact them. We will need to bear these in mind in relation to those stakeholders we identified in the last exercise. Here is a selection of rights taken from the UN Declaration on Human Rights, which are perhaps most likely to be impacted by events and their activities.</a:t>
            </a:r>
          </a:p>
          <a:p>
            <a:endParaRPr lang="en-US" dirty="0"/>
          </a:p>
          <a:p>
            <a:r>
              <a:rPr lang="en-US" dirty="0"/>
              <a:t>For example, Article 8 highlights the right to an effective remedy. The Annex D guidance sets out the importance of access to remedy and equips event organisers to establish remedy mechanisms within their event planning. It is crucial that those impacted by your event have an accessible and transparent grievance mechanism in order to voice any concerns or report infringements on their rights. The obligation to provide remedy mechanisms is also echoed by the UN Guiding Principles on Business and Human Rights. </a:t>
            </a:r>
          </a:p>
          <a:p>
            <a:endParaRPr lang="en-US" dirty="0"/>
          </a:p>
          <a:p>
            <a:r>
              <a:rPr lang="en-US" dirty="0"/>
              <a:t>Articles 18, 19 and 20 could relate to enabling athletes or performers to speak freely or share their political opinions; or ensuring that members of the local community have their voices heard and can input into the planning and delivery of the event. </a:t>
            </a:r>
          </a:p>
        </p:txBody>
      </p:sp>
      <p:sp>
        <p:nvSpPr>
          <p:cNvPr id="4" name="Slide Number Placeholder 3"/>
          <p:cNvSpPr>
            <a:spLocks noGrp="1"/>
          </p:cNvSpPr>
          <p:nvPr>
            <p:ph type="sldNum" sz="quarter" idx="5"/>
          </p:nvPr>
        </p:nvSpPr>
        <p:spPr/>
        <p:txBody>
          <a:bodyPr/>
          <a:lstStyle/>
          <a:p>
            <a:fld id="{86FAA389-8B3E-45D7-92F2-B98552026E8E}" type="slidenum">
              <a:rPr lang="en-GB" smtClean="0"/>
              <a:t>12</a:t>
            </a:fld>
            <a:endParaRPr lang="en-GB"/>
          </a:p>
        </p:txBody>
      </p:sp>
    </p:spTree>
    <p:extLst>
      <p:ext uri="{BB962C8B-B14F-4D97-AF65-F5344CB8AC3E}">
        <p14:creationId xmlns:p14="http://schemas.microsoft.com/office/powerpoint/2010/main" val="1555501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selection of rights lifted from the UN Convention of the Child, which are perhaps most likely to be impacted by events and their activities.</a:t>
            </a:r>
          </a:p>
          <a:p>
            <a:endParaRPr lang="en-US" dirty="0"/>
          </a:p>
          <a:p>
            <a:r>
              <a:rPr lang="en-US" dirty="0"/>
              <a:t>For example, Articles 3 and 12 </a:t>
            </a:r>
            <a:r>
              <a:rPr lang="en-US" dirty="0" err="1"/>
              <a:t>emphasise</a:t>
            </a:r>
            <a:r>
              <a:rPr lang="en-US" dirty="0"/>
              <a:t> the need for event organisers to engage with stakeholders such as those in the local community to ensure children’s views are heard and the best interests of the child are considered.</a:t>
            </a:r>
          </a:p>
          <a:p>
            <a:endParaRPr lang="en-US" dirty="0"/>
          </a:p>
          <a:p>
            <a:r>
              <a:rPr lang="en-US" dirty="0"/>
              <a:t>Articles 19 and 34 highlight the need for robust child rights and safeguarding policies. These rights would be negatively impacted if there wasn’t sufficient protections in place for child athletes participating in a sporting event – or children living in the local community, who might face harassment by security personnel or venue construction workers.</a:t>
            </a:r>
          </a:p>
          <a:p>
            <a:endParaRPr lang="en-US" dirty="0"/>
          </a:p>
          <a:p>
            <a:r>
              <a:rPr lang="en-US" dirty="0"/>
              <a:t>Article 28 might be impacted, for example, if transport in the area is re-routed to facilitate your event and children in the local community have no access to public transport to attend school or college.</a:t>
            </a:r>
          </a:p>
        </p:txBody>
      </p:sp>
      <p:sp>
        <p:nvSpPr>
          <p:cNvPr id="4" name="Slide Number Placeholder 3"/>
          <p:cNvSpPr>
            <a:spLocks noGrp="1"/>
          </p:cNvSpPr>
          <p:nvPr>
            <p:ph type="sldNum" sz="quarter" idx="5"/>
          </p:nvPr>
        </p:nvSpPr>
        <p:spPr/>
        <p:txBody>
          <a:bodyPr/>
          <a:lstStyle/>
          <a:p>
            <a:fld id="{86FAA389-8B3E-45D7-92F2-B98552026E8E}" type="slidenum">
              <a:rPr lang="en-GB" smtClean="0"/>
              <a:t>13</a:t>
            </a:fld>
            <a:endParaRPr lang="en-GB"/>
          </a:p>
        </p:txBody>
      </p:sp>
    </p:spTree>
    <p:extLst>
      <p:ext uri="{BB962C8B-B14F-4D97-AF65-F5344CB8AC3E}">
        <p14:creationId xmlns:p14="http://schemas.microsoft.com/office/powerpoint/2010/main" val="295866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extract from a table contained within the Annex D guidance, and will be helpful for our current exercise. You can see the stakeholder – or affected group – set out in the left column, with a brief description of this stakeholder, and then some examples of the potential human or child rights impact associated with that individual or group. These examples are by no means exhaustive, and we encourage you to think of other potential impacts on your list of stakeholders – having seen the human and child rights examples set out in the previous two slides. You can find the full version of this table in the Annex D guidance.</a:t>
            </a:r>
          </a:p>
        </p:txBody>
      </p:sp>
      <p:sp>
        <p:nvSpPr>
          <p:cNvPr id="4" name="Slide Number Placeholder 3"/>
          <p:cNvSpPr>
            <a:spLocks noGrp="1"/>
          </p:cNvSpPr>
          <p:nvPr>
            <p:ph type="sldNum" sz="quarter" idx="5"/>
          </p:nvPr>
        </p:nvSpPr>
        <p:spPr/>
        <p:txBody>
          <a:bodyPr/>
          <a:lstStyle/>
          <a:p>
            <a:fld id="{86FAA389-8B3E-45D7-92F2-B98552026E8E}" type="slidenum">
              <a:rPr lang="en-GB" smtClean="0"/>
              <a:t>14</a:t>
            </a:fld>
            <a:endParaRPr lang="en-GB"/>
          </a:p>
        </p:txBody>
      </p:sp>
    </p:spTree>
    <p:extLst>
      <p:ext uri="{BB962C8B-B14F-4D97-AF65-F5344CB8AC3E}">
        <p14:creationId xmlns:p14="http://schemas.microsoft.com/office/powerpoint/2010/main" val="731529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Now we are going to carry out a brief human right impact assessment on the stakeholders identified. This will just be a top-level exercise – a real-life rights impact assessment will decidedly require more time and effort!  Let’s go through each stakeholder and aim to identify potential impacts and risks to their human rights. These impacts could include an infringement on rights such as: the right to health or education; the right to freedom from discrimination; the right to decent working conditions; the right to privacy; or the right to rest and leisure – or any of the rights we just addressed.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 will give you 7 minutes to do this.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Now let’s discuss what we’ve come up with. I am going to go round and I want each of you to share 2 stakeholders and their possible corresponding human rights impacts.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6FAA389-8B3E-45D7-92F2-B98552026E8E}" type="slidenum">
              <a:rPr lang="en-GB" smtClean="0"/>
              <a:t>15</a:t>
            </a:fld>
            <a:endParaRPr lang="en-GB"/>
          </a:p>
        </p:txBody>
      </p:sp>
    </p:spTree>
    <p:extLst>
      <p:ext uri="{BB962C8B-B14F-4D97-AF65-F5344CB8AC3E}">
        <p14:creationId xmlns:p14="http://schemas.microsoft.com/office/powerpoint/2010/main" val="2372839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Now we have carried out the interactive exercise to give you an idea of what it is like to implement the Annex D guidance in line with ISO 20121 processes, we are going to explore practical actions to be considered to reduce the human and child rights impacts that we identified in the previous exercise.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Meaningful participation is the ongoing consultation with ‘affected groups’ and those at-risk of safeguarding-related harm, with methods of engagement tailored to enable at-risk individuals and, for example, children, to express their views. To carry out meaningful participation, an event organiser should be consulting, through stakeholder engagement, with all affected groups before, during and after the event.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Meanwhile, access to remedy is another priority for event organisers, and one that we touched on briefly earlier. Pillar three of the UN Guiding Principles on Business and Human Rights highlights the need for access to remedy, demonstrating just how crucial it is. Remedy is the </a:t>
            </a:r>
            <a:r>
              <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process of understanding, preventing, mitigating, and addressing human rights impacts on people. Event organisers must put in place a process – such as a grievance mechanism – to enable potential victims to access effective remedy for any harm the event has caused or contributed to: in other words, “making good a harm” or restoring the former condition prior to the harm, where possible. This ties in with the need for event organisers to go beyond their duty to ‘do no harm’ throughout the lifecycle of their event, and go as far as ‘doing good’ – through respecting and protecting human and child rights and safeguarding in all aspects of planning, delivery and legacy.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16</a:t>
            </a:fld>
            <a:endParaRPr lang="en-GB"/>
          </a:p>
        </p:txBody>
      </p:sp>
    </p:spTree>
    <p:extLst>
      <p:ext uri="{BB962C8B-B14F-4D97-AF65-F5344CB8AC3E}">
        <p14:creationId xmlns:p14="http://schemas.microsoft.com/office/powerpoint/2010/main" val="3197955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Positive Impact and </a:t>
            </a:r>
            <a:r>
              <a:rPr lang="en-GB" sz="1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Unicef</a:t>
            </a: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UK have created educational materials for each of these practical steps for event planners to take. Scan this QR code to access the human and child rights hub on the Positive Impact webpage and work through all of these educational materials to support your implementation of the Annex D guidance.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17</a:t>
            </a:fld>
            <a:endParaRPr lang="en-GB"/>
          </a:p>
        </p:txBody>
      </p:sp>
    </p:spTree>
    <p:extLst>
      <p:ext uri="{BB962C8B-B14F-4D97-AF65-F5344CB8AC3E}">
        <p14:creationId xmlns:p14="http://schemas.microsoft.com/office/powerpoint/2010/main" val="734483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So, after listening to this presentation, you should: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buFont typeface="Calibri" panose="020F0502020204030204" pitchFamily="34" charset="0"/>
              <a:buChar char="-"/>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be familiar with the concepts of human and child rights and safeguarding</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buFont typeface="Calibri" panose="020F0502020204030204" pitchFamily="34" charset="0"/>
              <a:buChar char="-"/>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understand why it is important to consider these three key elements when planning an event, and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fontAlgn="base">
              <a:lnSpc>
                <a:spcPct val="107000"/>
              </a:lnSpc>
              <a:spcAft>
                <a:spcPts val="800"/>
              </a:spcAft>
              <a:buFont typeface="Calibri" panose="020F0502020204030204" pitchFamily="34" charset="0"/>
              <a:buChar char="-"/>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be equipped to implement guidance to consider human and child rights and safeguarding in line with ISO 20121.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C00000"/>
                </a:solidFill>
                <a:effectLst/>
                <a:latin typeface="Calibri" panose="020F0502020204030204" pitchFamily="34" charset="0"/>
                <a:ea typeface="Times New Roman" panose="02020603050405020304" pitchFamily="18" charset="0"/>
              </a:rPr>
              <a:t>The call to action for everyone here today is to look through all the other training materials available on the Positive Impact website – including reading the frequently asked questions, watching the interview with </a:t>
            </a:r>
            <a:r>
              <a:rPr lang="en-GB" sz="1800" dirty="0" err="1">
                <a:solidFill>
                  <a:srgbClr val="C00000"/>
                </a:solidFill>
                <a:effectLst/>
                <a:latin typeface="Calibri" panose="020F0502020204030204" pitchFamily="34" charset="0"/>
                <a:ea typeface="Times New Roman" panose="02020603050405020304" pitchFamily="18" charset="0"/>
              </a:rPr>
              <a:t>Unicef</a:t>
            </a:r>
            <a:r>
              <a:rPr lang="en-GB" sz="1800" dirty="0">
                <a:solidFill>
                  <a:srgbClr val="C00000"/>
                </a:solidFill>
                <a:effectLst/>
                <a:latin typeface="Calibri" panose="020F0502020204030204" pitchFamily="34" charset="0"/>
                <a:ea typeface="Times New Roman" panose="02020603050405020304" pitchFamily="18" charset="0"/>
              </a:rPr>
              <a:t> UK, and – most importantly – read the guidance itself. </a:t>
            </a:r>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18</a:t>
            </a:fld>
            <a:endParaRPr lang="en-GB"/>
          </a:p>
        </p:txBody>
      </p:sp>
    </p:spTree>
    <p:extLst>
      <p:ext uri="{BB962C8B-B14F-4D97-AF65-F5344CB8AC3E}">
        <p14:creationId xmlns:p14="http://schemas.microsoft.com/office/powerpoint/2010/main" val="452441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If anyone has any further questions, please reach out to Sophie Thesiger from Positive Impact and she should be able to answer any of these.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Furthermore, please email Sophie if you would like additional support on implementing the human and child rights guidance as </a:t>
            </a:r>
            <a:r>
              <a:rPr lang="en-GB" sz="180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well as to </a:t>
            </a: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work in collaboration on your sustainable event strategy.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19</a:t>
            </a:fld>
            <a:endParaRPr lang="en-GB"/>
          </a:p>
        </p:txBody>
      </p:sp>
    </p:spTree>
    <p:extLst>
      <p:ext uri="{BB962C8B-B14F-4D97-AF65-F5344CB8AC3E}">
        <p14:creationId xmlns:p14="http://schemas.microsoft.com/office/powerpoint/2010/main" val="1095879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We are going to start today’s workshop by familiarising ourselves with the concepts of human and child rights. To do this, we are going to watch an animation created by Positive Impact and </a:t>
            </a:r>
            <a:r>
              <a:rPr lang="en-GB" sz="1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Unicef</a:t>
            </a: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UK which explores what human and child rights are and why they are relevant for events.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Show video </a:t>
            </a:r>
            <a:r>
              <a:rPr lang="en-GB" sz="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https://www.youtube.com/watch?v=GKBrBBXhUx8</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3</a:t>
            </a:fld>
            <a:endParaRPr lang="en-GB"/>
          </a:p>
        </p:txBody>
      </p:sp>
    </p:spTree>
    <p:extLst>
      <p:ext uri="{BB962C8B-B14F-4D97-AF65-F5344CB8AC3E}">
        <p14:creationId xmlns:p14="http://schemas.microsoft.com/office/powerpoint/2010/main" val="3408101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Now that we understand what human and child rights are, we’ll take a look at safeguarding. ‘Safeguarding’ refers to the policies, procedures and actions that event organisers should take to ensure that anyone working on their behalf, and anyone benefitting from the work they are doing, does not come to any harm, either intended or unintended because of the work taking place. Safeguarding is the prevention of or response to harm and abuse of children, young people, and adults at risk. This is an essential process for the consideration of human and child rights at your event.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We’ll watch a short animation on safeguarding now to help ensure we are all familiar with these three key elements and their relevance to event planning before we dive deeper into this session.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Show video: </a:t>
            </a:r>
            <a:r>
              <a:rPr lang="en-GB" sz="1800" u="sng"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https://www.youtube.com/watch?v=UeC6cpBolVc</a:t>
            </a: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4</a:t>
            </a:fld>
            <a:endParaRPr lang="en-GB"/>
          </a:p>
        </p:txBody>
      </p:sp>
    </p:spTree>
    <p:extLst>
      <p:ext uri="{BB962C8B-B14F-4D97-AF65-F5344CB8AC3E}">
        <p14:creationId xmlns:p14="http://schemas.microsoft.com/office/powerpoint/2010/main" val="136627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Now that we understand the concepts of human and child rights and safeguarding, we can start to explore the guidance created by Positive Impact and </a:t>
            </a:r>
            <a:r>
              <a:rPr lang="en-GB" sz="1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Unicef</a:t>
            </a: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UK.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We are going to watch another animation, developed by Positive Impact, which outlines what the guidance is and how it can help event professionals.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r>
              <a:rPr lang="en-GB" dirty="0"/>
              <a:t>https://www.youtube.com/watch?v=_CsLqzJaWk4</a:t>
            </a:r>
          </a:p>
        </p:txBody>
      </p:sp>
      <p:sp>
        <p:nvSpPr>
          <p:cNvPr id="4" name="Slide Number Placeholder 3"/>
          <p:cNvSpPr>
            <a:spLocks noGrp="1"/>
          </p:cNvSpPr>
          <p:nvPr>
            <p:ph type="sldNum" sz="quarter" idx="5"/>
          </p:nvPr>
        </p:nvSpPr>
        <p:spPr/>
        <p:txBody>
          <a:bodyPr/>
          <a:lstStyle/>
          <a:p>
            <a:fld id="{86FAA389-8B3E-45D7-92F2-B98552026E8E}" type="slidenum">
              <a:rPr lang="en-GB" smtClean="0"/>
              <a:t>5</a:t>
            </a:fld>
            <a:endParaRPr lang="en-GB"/>
          </a:p>
        </p:txBody>
      </p:sp>
    </p:spTree>
    <p:extLst>
      <p:ext uri="{BB962C8B-B14F-4D97-AF65-F5344CB8AC3E}">
        <p14:creationId xmlns:p14="http://schemas.microsoft.com/office/powerpoint/2010/main" val="640382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As the animation stated, this guidance was created by Positive Impact and </a:t>
            </a:r>
            <a:r>
              <a:rPr lang="en-GB" sz="1800" dirty="0" err="1">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Unicef</a:t>
            </a: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UK when a gap was identified in the understanding and consideration of human and child rights and safeguarding in the event planning process.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Times New Roman" panose="02020603050405020304" pitchFamily="18" charset="0"/>
              </a:rPr>
              <a:t>The guidance was developed in line with ISO 20121 to embed human and child rights and safeguarding processes </a:t>
            </a:r>
            <a:r>
              <a:rPr lang="en-GB" sz="1800" dirty="0">
                <a:solidFill>
                  <a:srgbClr val="C00000"/>
                </a:solidFill>
                <a:effectLst/>
                <a:latin typeface="Calibri" panose="020F0502020204030204" pitchFamily="34" charset="0"/>
                <a:ea typeface="Times New Roman" panose="02020603050405020304" pitchFamily="18" charset="0"/>
              </a:rPr>
              <a:t>into every aspect of the event and to ensure these three crucial elements were incorporated into the event’s sustainability strategy.</a:t>
            </a:r>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6</a:t>
            </a:fld>
            <a:endParaRPr lang="en-GB"/>
          </a:p>
        </p:txBody>
      </p:sp>
    </p:spTree>
    <p:extLst>
      <p:ext uri="{BB962C8B-B14F-4D97-AF65-F5344CB8AC3E}">
        <p14:creationId xmlns:p14="http://schemas.microsoft.com/office/powerpoint/2010/main" val="19624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We have touched on what ISO 20121 is, but now we are going to hear from the ISO 20121 chair, Fiona Pelham, in order to gain a deeper understanding of the standard and its relevance to the event sector.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C00000"/>
                </a:solidFill>
                <a:effectLst/>
                <a:latin typeface="Calibri" panose="020F0502020204030204" pitchFamily="34" charset="0"/>
                <a:ea typeface="Times New Roman" panose="02020603050405020304" pitchFamily="18" charset="0"/>
              </a:rPr>
              <a:t>Show video </a:t>
            </a:r>
            <a:r>
              <a:rPr lang="en-GB" sz="1800"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https://www.youtube.com/watch?v=twkzZP7NElY</a:t>
            </a:r>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7</a:t>
            </a:fld>
            <a:endParaRPr lang="en-GB"/>
          </a:p>
        </p:txBody>
      </p:sp>
    </p:spTree>
    <p:extLst>
      <p:ext uri="{BB962C8B-B14F-4D97-AF65-F5344CB8AC3E}">
        <p14:creationId xmlns:p14="http://schemas.microsoft.com/office/powerpoint/2010/main" val="1305618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Now we understand what human and child rights are; their relevance to the event sector; what the guidance for considering human and child rights is; and how it was created. Next, we need to explore the business case for using this guidance.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First and foremost, organisations (in particular, commercial enterprises) have a responsibility to respect human rights and ‘do no harm’ in their activities. This responsibility is set out in the UN Guiding Principles on Business and Human Rights, and requires organisations to avoid infringing on people’s human rights and to act to address any rights impacts with which they are involved.  From a business case perspective, considering human and child rights makes good business sense – demonstrating your commitment to transparency, accountability, and respect for the people impacted by your activities throughout the lifecycle of your event.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Secondly, considering human and child rights in the planning of your event will create a more participatory and inclusive space. A key element of this guidance is stakeholder engagement, and the need for event organisers to engage with groups and individuals likely to be impacted by the activities around your event. Once again, this helps you to prioritise transparency and accountability, and also ensures that your event can achieve the best outcomes for everyone involved! By engaging with those people closest to the event, you’re setting your organisation up with the best opportunity to create a positive and long-lasting legacy. This, in turn, can set your event out as an example of best practice that others in the event industry can look to and learn from – and further enhance your reputation with investors. Listening to the voices and opinions of external stakeholders will also better equip you to draft and implement policies on equality, diversity and inclusion, and rights and safeguarding.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Thirdly, we know that consumers are increasingly more willing to invest in businesses who listen to them, and who are </a:t>
            </a:r>
            <a:r>
              <a:rPr lang="en-GB" sz="1800" dirty="0">
                <a:effectLst/>
                <a:latin typeface="Calibri" panose="020F0502020204030204" pitchFamily="34" charset="0"/>
                <a:ea typeface="Calibri" panose="020F0502020204030204" pitchFamily="34" charset="0"/>
                <a:cs typeface="Times New Roman" panose="02020603050405020304" pitchFamily="18" charset="0"/>
              </a:rPr>
              <a:t>visibly giving back to local communities and “good causes”. The flipside of this, of course, is the detrimental impact of not listening to consumers and fans – for example, businesses having a negative environmental impact or those in the fashion industry found to be sourcing goods from factories without health and safety standards or living wages. This increase in conscious consumers has led to demands for greater transparency in business practices – meaning that now is a good time to start embedding rights and safeguarding good practice at the core of your brand.</a:t>
            </a: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There is also room to go one step further, and utilise the learnings from this guidance to leverage those goods and services providers within your supply chain to adopt similar policies.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Lastly, by considering human and child rights at your event, you’ll be advancing many of the UN Sustainable Development Goals – such as SDG 10 to reduce inequality, SDG 5 to advance gender equality and SDG 16 to promote peace, justice and strong institutions. In short, there is a wealth of opportunity with this guidance!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8</a:t>
            </a:fld>
            <a:endParaRPr lang="en-GB"/>
          </a:p>
        </p:txBody>
      </p:sp>
    </p:spTree>
    <p:extLst>
      <p:ext uri="{BB962C8B-B14F-4D97-AF65-F5344CB8AC3E}">
        <p14:creationId xmlns:p14="http://schemas.microsoft.com/office/powerpoint/2010/main" val="260372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a:t>
            </a:r>
            <a:r>
              <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C00000"/>
                </a:solidFill>
                <a:effectLst/>
                <a:latin typeface="Calibri" panose="020F0502020204030204" pitchFamily="34" charset="0"/>
                <a:ea typeface="Times New Roman" panose="02020603050405020304" pitchFamily="18" charset="0"/>
              </a:rPr>
              <a:t>The guidance will equip event organisers with knowledge of;</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C00000"/>
                </a:solidFill>
                <a:effectLst/>
                <a:latin typeface="Calibri" panose="020F0502020204030204" pitchFamily="34" charset="0"/>
                <a:ea typeface="Times New Roman" panose="02020603050405020304" pitchFamily="18" charset="0"/>
              </a:rPr>
              <a:t>Their responsibility to respect human and child rights through frameworks like the UN Guiding Principles on Business and Human Rights – including the duty to provide access to remedy</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C00000"/>
                </a:solidFill>
                <a:effectLst/>
                <a:latin typeface="Calibri" panose="020F0502020204030204" pitchFamily="34" charset="0"/>
                <a:ea typeface="Times New Roman" panose="02020603050405020304" pitchFamily="18" charset="0"/>
              </a:rPr>
              <a:t>Key terms and actions required when planning an event that prioritises rights and safeguarding</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C00000"/>
                </a:solidFill>
                <a:effectLst/>
                <a:latin typeface="Calibri" panose="020F0502020204030204" pitchFamily="34" charset="0"/>
                <a:ea typeface="Times New Roman" panose="02020603050405020304" pitchFamily="18" charset="0"/>
              </a:rPr>
              <a:t>How to conduct stakeholder engagement and who to include – such as groups and individuals in the local community who might be impacted by your event</a:t>
            </a:r>
            <a:endParaRPr lang="en-GB"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en-GB" sz="1800" dirty="0">
                <a:solidFill>
                  <a:srgbClr val="C00000"/>
                </a:solidFill>
                <a:effectLst/>
                <a:latin typeface="Calibri" panose="020F0502020204030204" pitchFamily="34" charset="0"/>
                <a:ea typeface="Times New Roman" panose="02020603050405020304" pitchFamily="18" charset="0"/>
              </a:rPr>
              <a:t>Key questions to consider to ensure your operational plans consider rights and safeguarding</a:t>
            </a:r>
            <a:endParaRPr lang="en-GB" sz="1800" dirty="0">
              <a:effectLst/>
              <a:latin typeface="Times New Roman" panose="02020603050405020304" pitchFamily="18" charset="0"/>
              <a:ea typeface="Times New Roman" panose="02020603050405020304" pitchFamily="18" charset="0"/>
            </a:endParaRPr>
          </a:p>
          <a:p>
            <a:pPr marL="342900" lvl="0" indent="-342900" fontAlgn="base">
              <a:spcAft>
                <a:spcPts val="800"/>
              </a:spcAft>
              <a:buSzPts val="1000"/>
              <a:buFont typeface="Symbol" panose="05050102010706020507" pitchFamily="18" charset="2"/>
              <a:buChar char=""/>
              <a:tabLst>
                <a:tab pos="457200" algn="l"/>
              </a:tabLst>
            </a:pPr>
            <a:r>
              <a:rPr lang="en-GB" sz="1800" dirty="0">
                <a:solidFill>
                  <a:srgbClr val="C00000"/>
                </a:solidFill>
                <a:effectLst/>
                <a:latin typeface="Calibri" panose="020F0502020204030204" pitchFamily="34" charset="0"/>
                <a:ea typeface="Times New Roman" panose="02020603050405020304" pitchFamily="18" charset="0"/>
              </a:rPr>
              <a:t>And lastly – how and what to monitor and report on during the event lifecycle to ensure the consideration of human and child rights and safeguarding.</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9</a:t>
            </a:fld>
            <a:endParaRPr lang="en-GB"/>
          </a:p>
        </p:txBody>
      </p:sp>
    </p:spTree>
    <p:extLst>
      <p:ext uri="{BB962C8B-B14F-4D97-AF65-F5344CB8AC3E}">
        <p14:creationId xmlns:p14="http://schemas.microsoft.com/office/powerpoint/2010/main" val="317925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Script: So now we are going to carry out an interactive exercise to help you understand how to implement the guidance and what sort of steps you will need to take.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6FAA389-8B3E-45D7-92F2-B98552026E8E}" type="slidenum">
              <a:rPr lang="en-GB" smtClean="0"/>
              <a:t>10</a:t>
            </a:fld>
            <a:endParaRPr lang="en-GB"/>
          </a:p>
        </p:txBody>
      </p:sp>
    </p:spTree>
    <p:extLst>
      <p:ext uri="{BB962C8B-B14F-4D97-AF65-F5344CB8AC3E}">
        <p14:creationId xmlns:p14="http://schemas.microsoft.com/office/powerpoint/2010/main" val="1979689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2453" y="936861"/>
            <a:ext cx="6487795" cy="1992983"/>
          </a:xfrm>
        </p:spPr>
        <p:txBody>
          <a:bodyPr anchor="b"/>
          <a:lstStyle>
            <a:lvl1pPr algn="ctr">
              <a:defRPr sz="5008"/>
            </a:lvl1pPr>
          </a:lstStyle>
          <a:p>
            <a:r>
              <a:rPr lang="en-US"/>
              <a:t>Click to edit Master title style</a:t>
            </a:r>
            <a:endParaRPr lang="en-US" dirty="0"/>
          </a:p>
        </p:txBody>
      </p:sp>
      <p:sp>
        <p:nvSpPr>
          <p:cNvPr id="3" name="Subtitle 2"/>
          <p:cNvSpPr>
            <a:spLocks noGrp="1"/>
          </p:cNvSpPr>
          <p:nvPr>
            <p:ph type="subTitle" idx="1"/>
          </p:nvPr>
        </p:nvSpPr>
        <p:spPr>
          <a:xfrm>
            <a:off x="954088" y="3006701"/>
            <a:ext cx="5724525" cy="1382101"/>
          </a:xfrm>
        </p:spPr>
        <p:txBody>
          <a:bodyPr/>
          <a:lstStyle>
            <a:lvl1pPr marL="0" indent="0" algn="ctr">
              <a:buNone/>
              <a:defRPr sz="2003"/>
            </a:lvl1pPr>
            <a:lvl2pPr marL="381625" indent="0" algn="ctr">
              <a:buNone/>
              <a:defRPr sz="1669"/>
            </a:lvl2pPr>
            <a:lvl3pPr marL="763250" indent="0" algn="ctr">
              <a:buNone/>
              <a:defRPr sz="1502"/>
            </a:lvl3pPr>
            <a:lvl4pPr marL="1144875" indent="0" algn="ctr">
              <a:buNone/>
              <a:defRPr sz="1336"/>
            </a:lvl4pPr>
            <a:lvl5pPr marL="1526499" indent="0" algn="ctr">
              <a:buNone/>
              <a:defRPr sz="1336"/>
            </a:lvl5pPr>
            <a:lvl6pPr marL="1908124" indent="0" algn="ctr">
              <a:buNone/>
              <a:defRPr sz="1336"/>
            </a:lvl6pPr>
            <a:lvl7pPr marL="2289749" indent="0" algn="ctr">
              <a:buNone/>
              <a:defRPr sz="1336"/>
            </a:lvl7pPr>
            <a:lvl8pPr marL="2671374" indent="0" algn="ctr">
              <a:buNone/>
              <a:defRPr sz="1336"/>
            </a:lvl8pPr>
            <a:lvl9pPr marL="3052999" indent="0" algn="ctr">
              <a:buNone/>
              <a:defRPr sz="133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08070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52204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2151" y="304778"/>
            <a:ext cx="1645801" cy="485127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24749" y="304778"/>
            <a:ext cx="4841994" cy="48512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423894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D950DF-CD20-6846-B942-C3FE0C0FE064}"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46898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773" y="1427158"/>
            <a:ext cx="6583204" cy="2381243"/>
          </a:xfrm>
        </p:spPr>
        <p:txBody>
          <a:bodyPr anchor="b"/>
          <a:lstStyle>
            <a:lvl1pPr>
              <a:defRPr sz="5008"/>
            </a:lvl1pPr>
          </a:lstStyle>
          <a:p>
            <a:r>
              <a:rPr lang="en-US"/>
              <a:t>Click to edit Master title style</a:t>
            </a:r>
            <a:endParaRPr lang="en-US" dirty="0"/>
          </a:p>
        </p:txBody>
      </p:sp>
      <p:sp>
        <p:nvSpPr>
          <p:cNvPr id="3" name="Text Placeholder 2"/>
          <p:cNvSpPr>
            <a:spLocks noGrp="1"/>
          </p:cNvSpPr>
          <p:nvPr>
            <p:ph type="body" idx="1"/>
          </p:nvPr>
        </p:nvSpPr>
        <p:spPr>
          <a:xfrm>
            <a:off x="520773" y="3830928"/>
            <a:ext cx="6583204" cy="1252239"/>
          </a:xfrm>
        </p:spPr>
        <p:txBody>
          <a:bodyPr/>
          <a:lstStyle>
            <a:lvl1pPr marL="0" indent="0">
              <a:buNone/>
              <a:defRPr sz="2003">
                <a:solidFill>
                  <a:schemeClr val="tx1"/>
                </a:solidFill>
              </a:defRPr>
            </a:lvl1pPr>
            <a:lvl2pPr marL="381625" indent="0">
              <a:buNone/>
              <a:defRPr sz="1669">
                <a:solidFill>
                  <a:schemeClr val="tx1">
                    <a:tint val="75000"/>
                  </a:schemeClr>
                </a:solidFill>
              </a:defRPr>
            </a:lvl2pPr>
            <a:lvl3pPr marL="763250" indent="0">
              <a:buNone/>
              <a:defRPr sz="1502">
                <a:solidFill>
                  <a:schemeClr val="tx1">
                    <a:tint val="75000"/>
                  </a:schemeClr>
                </a:solidFill>
              </a:defRPr>
            </a:lvl3pPr>
            <a:lvl4pPr marL="1144875" indent="0">
              <a:buNone/>
              <a:defRPr sz="1336">
                <a:solidFill>
                  <a:schemeClr val="tx1">
                    <a:tint val="75000"/>
                  </a:schemeClr>
                </a:solidFill>
              </a:defRPr>
            </a:lvl4pPr>
            <a:lvl5pPr marL="1526499" indent="0">
              <a:buNone/>
              <a:defRPr sz="1336">
                <a:solidFill>
                  <a:schemeClr val="tx1">
                    <a:tint val="75000"/>
                  </a:schemeClr>
                </a:solidFill>
              </a:defRPr>
            </a:lvl5pPr>
            <a:lvl6pPr marL="1908124" indent="0">
              <a:buNone/>
              <a:defRPr sz="1336">
                <a:solidFill>
                  <a:schemeClr val="tx1">
                    <a:tint val="75000"/>
                  </a:schemeClr>
                </a:solidFill>
              </a:defRPr>
            </a:lvl6pPr>
            <a:lvl7pPr marL="2289749" indent="0">
              <a:buNone/>
              <a:defRPr sz="1336">
                <a:solidFill>
                  <a:schemeClr val="tx1">
                    <a:tint val="75000"/>
                  </a:schemeClr>
                </a:solidFill>
              </a:defRPr>
            </a:lvl7pPr>
            <a:lvl8pPr marL="2671374" indent="0">
              <a:buNone/>
              <a:defRPr sz="1336">
                <a:solidFill>
                  <a:schemeClr val="tx1">
                    <a:tint val="75000"/>
                  </a:schemeClr>
                </a:solidFill>
              </a:defRPr>
            </a:lvl8pPr>
            <a:lvl9pPr marL="3052999" indent="0">
              <a:buNone/>
              <a:defRPr sz="13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D950DF-CD20-6846-B942-C3FE0C0FE064}"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396349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24748" y="1523890"/>
            <a:ext cx="3243898" cy="3632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4054" y="1523890"/>
            <a:ext cx="3243898" cy="36321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D950DF-CD20-6846-B942-C3FE0C0FE064}"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99105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5742" y="304779"/>
            <a:ext cx="6583204" cy="11064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5743" y="1403304"/>
            <a:ext cx="3228989" cy="687738"/>
          </a:xfrm>
        </p:spPr>
        <p:txBody>
          <a:bodyPr anchor="b"/>
          <a:lstStyle>
            <a:lvl1pPr marL="0" indent="0">
              <a:buNone/>
              <a:defRPr sz="2003" b="1"/>
            </a:lvl1pPr>
            <a:lvl2pPr marL="381625" indent="0">
              <a:buNone/>
              <a:defRPr sz="1669" b="1"/>
            </a:lvl2pPr>
            <a:lvl3pPr marL="763250" indent="0">
              <a:buNone/>
              <a:defRPr sz="1502" b="1"/>
            </a:lvl3pPr>
            <a:lvl4pPr marL="1144875" indent="0">
              <a:buNone/>
              <a:defRPr sz="1336" b="1"/>
            </a:lvl4pPr>
            <a:lvl5pPr marL="1526499" indent="0">
              <a:buNone/>
              <a:defRPr sz="1336" b="1"/>
            </a:lvl5pPr>
            <a:lvl6pPr marL="1908124" indent="0">
              <a:buNone/>
              <a:defRPr sz="1336" b="1"/>
            </a:lvl6pPr>
            <a:lvl7pPr marL="2289749" indent="0">
              <a:buNone/>
              <a:defRPr sz="1336" b="1"/>
            </a:lvl7pPr>
            <a:lvl8pPr marL="2671374" indent="0">
              <a:buNone/>
              <a:defRPr sz="1336" b="1"/>
            </a:lvl8pPr>
            <a:lvl9pPr marL="3052999" indent="0">
              <a:buNone/>
              <a:defRPr sz="1336" b="1"/>
            </a:lvl9pPr>
          </a:lstStyle>
          <a:p>
            <a:pPr lvl="0"/>
            <a:r>
              <a:rPr lang="en-US"/>
              <a:t>Click to edit Master text styles</a:t>
            </a:r>
          </a:p>
        </p:txBody>
      </p:sp>
      <p:sp>
        <p:nvSpPr>
          <p:cNvPr id="4" name="Content Placeholder 3"/>
          <p:cNvSpPr>
            <a:spLocks noGrp="1"/>
          </p:cNvSpPr>
          <p:nvPr>
            <p:ph sz="half" idx="2"/>
          </p:nvPr>
        </p:nvSpPr>
        <p:spPr>
          <a:xfrm>
            <a:off x="525743" y="2091042"/>
            <a:ext cx="3228989" cy="3075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4055" y="1403304"/>
            <a:ext cx="3244892" cy="687738"/>
          </a:xfrm>
        </p:spPr>
        <p:txBody>
          <a:bodyPr anchor="b"/>
          <a:lstStyle>
            <a:lvl1pPr marL="0" indent="0">
              <a:buNone/>
              <a:defRPr sz="2003" b="1"/>
            </a:lvl1pPr>
            <a:lvl2pPr marL="381625" indent="0">
              <a:buNone/>
              <a:defRPr sz="1669" b="1"/>
            </a:lvl2pPr>
            <a:lvl3pPr marL="763250" indent="0">
              <a:buNone/>
              <a:defRPr sz="1502" b="1"/>
            </a:lvl3pPr>
            <a:lvl4pPr marL="1144875" indent="0">
              <a:buNone/>
              <a:defRPr sz="1336" b="1"/>
            </a:lvl4pPr>
            <a:lvl5pPr marL="1526499" indent="0">
              <a:buNone/>
              <a:defRPr sz="1336" b="1"/>
            </a:lvl5pPr>
            <a:lvl6pPr marL="1908124" indent="0">
              <a:buNone/>
              <a:defRPr sz="1336" b="1"/>
            </a:lvl6pPr>
            <a:lvl7pPr marL="2289749" indent="0">
              <a:buNone/>
              <a:defRPr sz="1336" b="1"/>
            </a:lvl7pPr>
            <a:lvl8pPr marL="2671374" indent="0">
              <a:buNone/>
              <a:defRPr sz="1336" b="1"/>
            </a:lvl8pPr>
            <a:lvl9pPr marL="3052999" indent="0">
              <a:buNone/>
              <a:defRPr sz="1336" b="1"/>
            </a:lvl9pPr>
          </a:lstStyle>
          <a:p>
            <a:pPr lvl="0"/>
            <a:r>
              <a:rPr lang="en-US"/>
              <a:t>Click to edit Master text styles</a:t>
            </a:r>
          </a:p>
        </p:txBody>
      </p:sp>
      <p:sp>
        <p:nvSpPr>
          <p:cNvPr id="6" name="Content Placeholder 5"/>
          <p:cNvSpPr>
            <a:spLocks noGrp="1"/>
          </p:cNvSpPr>
          <p:nvPr>
            <p:ph sz="quarter" idx="4"/>
          </p:nvPr>
        </p:nvSpPr>
        <p:spPr>
          <a:xfrm>
            <a:off x="3864055" y="2091042"/>
            <a:ext cx="3244892" cy="30756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D950DF-CD20-6846-B942-C3FE0C0FE064}"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124740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D950DF-CD20-6846-B942-C3FE0C0FE064}"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3366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950DF-CD20-6846-B942-C3FE0C0FE064}"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120091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42" y="381635"/>
            <a:ext cx="2461744" cy="1335723"/>
          </a:xfrm>
        </p:spPr>
        <p:txBody>
          <a:bodyPr anchor="b"/>
          <a:lstStyle>
            <a:lvl1pPr>
              <a:defRPr sz="2671"/>
            </a:lvl1pPr>
          </a:lstStyle>
          <a:p>
            <a:r>
              <a:rPr lang="en-US"/>
              <a:t>Click to edit Master title style</a:t>
            </a:r>
            <a:endParaRPr lang="en-US" dirty="0"/>
          </a:p>
        </p:txBody>
      </p:sp>
      <p:sp>
        <p:nvSpPr>
          <p:cNvPr id="3" name="Content Placeholder 2"/>
          <p:cNvSpPr>
            <a:spLocks noGrp="1"/>
          </p:cNvSpPr>
          <p:nvPr>
            <p:ph idx="1"/>
          </p:nvPr>
        </p:nvSpPr>
        <p:spPr>
          <a:xfrm>
            <a:off x="3244892" y="824227"/>
            <a:ext cx="3864054" cy="4068123"/>
          </a:xfrm>
        </p:spPr>
        <p:txBody>
          <a:bodyPr/>
          <a:lstStyle>
            <a:lvl1pPr>
              <a:defRPr sz="2671"/>
            </a:lvl1pPr>
            <a:lvl2pPr>
              <a:defRPr sz="2337"/>
            </a:lvl2pPr>
            <a:lvl3pPr>
              <a:defRPr sz="2003"/>
            </a:lvl3pPr>
            <a:lvl4pPr>
              <a:defRPr sz="1669"/>
            </a:lvl4pPr>
            <a:lvl5pPr>
              <a:defRPr sz="1669"/>
            </a:lvl5pPr>
            <a:lvl6pPr>
              <a:defRPr sz="1669"/>
            </a:lvl6pPr>
            <a:lvl7pPr>
              <a:defRPr sz="1669"/>
            </a:lvl7pPr>
            <a:lvl8pPr>
              <a:defRPr sz="1669"/>
            </a:lvl8pPr>
            <a:lvl9pPr>
              <a:defRPr sz="16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5742" y="1717358"/>
            <a:ext cx="2461744" cy="3181617"/>
          </a:xfrm>
        </p:spPr>
        <p:txBody>
          <a:bodyPr/>
          <a:lstStyle>
            <a:lvl1pPr marL="0" indent="0">
              <a:buNone/>
              <a:defRPr sz="1336"/>
            </a:lvl1pPr>
            <a:lvl2pPr marL="381625" indent="0">
              <a:buNone/>
              <a:defRPr sz="1169"/>
            </a:lvl2pPr>
            <a:lvl3pPr marL="763250" indent="0">
              <a:buNone/>
              <a:defRPr sz="1002"/>
            </a:lvl3pPr>
            <a:lvl4pPr marL="1144875" indent="0">
              <a:buNone/>
              <a:defRPr sz="835"/>
            </a:lvl4pPr>
            <a:lvl5pPr marL="1526499" indent="0">
              <a:buNone/>
              <a:defRPr sz="835"/>
            </a:lvl5pPr>
            <a:lvl6pPr marL="1908124" indent="0">
              <a:buNone/>
              <a:defRPr sz="835"/>
            </a:lvl6pPr>
            <a:lvl7pPr marL="2289749" indent="0">
              <a:buNone/>
              <a:defRPr sz="835"/>
            </a:lvl7pPr>
            <a:lvl8pPr marL="2671374" indent="0">
              <a:buNone/>
              <a:defRPr sz="835"/>
            </a:lvl8pPr>
            <a:lvl9pPr marL="3052999"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A2D950DF-CD20-6846-B942-C3FE0C0FE064}"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280373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42" y="381635"/>
            <a:ext cx="2461744" cy="1335723"/>
          </a:xfrm>
        </p:spPr>
        <p:txBody>
          <a:bodyPr anchor="b"/>
          <a:lstStyle>
            <a:lvl1pPr>
              <a:defRPr sz="2671"/>
            </a:lvl1pPr>
          </a:lstStyle>
          <a:p>
            <a:r>
              <a:rPr lang="en-US"/>
              <a:t>Click to edit Master title style</a:t>
            </a:r>
            <a:endParaRPr lang="en-US" dirty="0"/>
          </a:p>
        </p:txBody>
      </p:sp>
      <p:sp>
        <p:nvSpPr>
          <p:cNvPr id="3" name="Picture Placeholder 2"/>
          <p:cNvSpPr>
            <a:spLocks noGrp="1" noChangeAspect="1"/>
          </p:cNvSpPr>
          <p:nvPr>
            <p:ph type="pic" idx="1"/>
          </p:nvPr>
        </p:nvSpPr>
        <p:spPr>
          <a:xfrm>
            <a:off x="3244892" y="824227"/>
            <a:ext cx="3864054" cy="4068123"/>
          </a:xfrm>
        </p:spPr>
        <p:txBody>
          <a:bodyPr anchor="t"/>
          <a:lstStyle>
            <a:lvl1pPr marL="0" indent="0">
              <a:buNone/>
              <a:defRPr sz="2671"/>
            </a:lvl1pPr>
            <a:lvl2pPr marL="381625" indent="0">
              <a:buNone/>
              <a:defRPr sz="2337"/>
            </a:lvl2pPr>
            <a:lvl3pPr marL="763250" indent="0">
              <a:buNone/>
              <a:defRPr sz="2003"/>
            </a:lvl3pPr>
            <a:lvl4pPr marL="1144875" indent="0">
              <a:buNone/>
              <a:defRPr sz="1669"/>
            </a:lvl4pPr>
            <a:lvl5pPr marL="1526499" indent="0">
              <a:buNone/>
              <a:defRPr sz="1669"/>
            </a:lvl5pPr>
            <a:lvl6pPr marL="1908124" indent="0">
              <a:buNone/>
              <a:defRPr sz="1669"/>
            </a:lvl6pPr>
            <a:lvl7pPr marL="2289749" indent="0">
              <a:buNone/>
              <a:defRPr sz="1669"/>
            </a:lvl7pPr>
            <a:lvl8pPr marL="2671374" indent="0">
              <a:buNone/>
              <a:defRPr sz="1669"/>
            </a:lvl8pPr>
            <a:lvl9pPr marL="3052999" indent="0">
              <a:buNone/>
              <a:defRPr sz="1669"/>
            </a:lvl9pPr>
          </a:lstStyle>
          <a:p>
            <a:r>
              <a:rPr lang="en-US"/>
              <a:t>Click icon to add picture</a:t>
            </a:r>
            <a:endParaRPr lang="en-US" dirty="0"/>
          </a:p>
        </p:txBody>
      </p:sp>
      <p:sp>
        <p:nvSpPr>
          <p:cNvPr id="4" name="Text Placeholder 3"/>
          <p:cNvSpPr>
            <a:spLocks noGrp="1"/>
          </p:cNvSpPr>
          <p:nvPr>
            <p:ph type="body" sz="half" idx="2"/>
          </p:nvPr>
        </p:nvSpPr>
        <p:spPr>
          <a:xfrm>
            <a:off x="525742" y="1717358"/>
            <a:ext cx="2461744" cy="3181617"/>
          </a:xfrm>
        </p:spPr>
        <p:txBody>
          <a:bodyPr/>
          <a:lstStyle>
            <a:lvl1pPr marL="0" indent="0">
              <a:buNone/>
              <a:defRPr sz="1336"/>
            </a:lvl1pPr>
            <a:lvl2pPr marL="381625" indent="0">
              <a:buNone/>
              <a:defRPr sz="1169"/>
            </a:lvl2pPr>
            <a:lvl3pPr marL="763250" indent="0">
              <a:buNone/>
              <a:defRPr sz="1002"/>
            </a:lvl3pPr>
            <a:lvl4pPr marL="1144875" indent="0">
              <a:buNone/>
              <a:defRPr sz="835"/>
            </a:lvl4pPr>
            <a:lvl5pPr marL="1526499" indent="0">
              <a:buNone/>
              <a:defRPr sz="835"/>
            </a:lvl5pPr>
            <a:lvl6pPr marL="1908124" indent="0">
              <a:buNone/>
              <a:defRPr sz="835"/>
            </a:lvl6pPr>
            <a:lvl7pPr marL="2289749" indent="0">
              <a:buNone/>
              <a:defRPr sz="835"/>
            </a:lvl7pPr>
            <a:lvl8pPr marL="2671374" indent="0">
              <a:buNone/>
              <a:defRPr sz="835"/>
            </a:lvl8pPr>
            <a:lvl9pPr marL="3052999" indent="0">
              <a:buNone/>
              <a:defRPr sz="835"/>
            </a:lvl9pPr>
          </a:lstStyle>
          <a:p>
            <a:pPr lvl="0"/>
            <a:r>
              <a:rPr lang="en-US"/>
              <a:t>Click to edit Master text styles</a:t>
            </a:r>
          </a:p>
        </p:txBody>
      </p:sp>
      <p:sp>
        <p:nvSpPr>
          <p:cNvPr id="5" name="Date Placeholder 4"/>
          <p:cNvSpPr>
            <a:spLocks noGrp="1"/>
          </p:cNvSpPr>
          <p:nvPr>
            <p:ph type="dt" sz="half" idx="10"/>
          </p:nvPr>
        </p:nvSpPr>
        <p:spPr/>
        <p:txBody>
          <a:bodyPr/>
          <a:lstStyle/>
          <a:p>
            <a:fld id="{A2D950DF-CD20-6846-B942-C3FE0C0FE064}"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9672CF-3E8F-2847-9E6D-9BC391C8251B}" type="slidenum">
              <a:rPr lang="en-US" smtClean="0"/>
              <a:t>‹#›</a:t>
            </a:fld>
            <a:endParaRPr lang="en-US"/>
          </a:p>
        </p:txBody>
      </p:sp>
    </p:spTree>
    <p:extLst>
      <p:ext uri="{BB962C8B-B14F-4D97-AF65-F5344CB8AC3E}">
        <p14:creationId xmlns:p14="http://schemas.microsoft.com/office/powerpoint/2010/main" val="328670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748" y="304779"/>
            <a:ext cx="6583204" cy="11064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24748" y="1523890"/>
            <a:ext cx="6583204" cy="36321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24748" y="5305788"/>
            <a:ext cx="1717358" cy="304778"/>
          </a:xfrm>
          <a:prstGeom prst="rect">
            <a:avLst/>
          </a:prstGeom>
        </p:spPr>
        <p:txBody>
          <a:bodyPr vert="horz" lIns="91440" tIns="45720" rIns="91440" bIns="45720" rtlCol="0" anchor="ctr"/>
          <a:lstStyle>
            <a:lvl1pPr algn="l">
              <a:defRPr sz="1002">
                <a:solidFill>
                  <a:schemeClr val="tx1">
                    <a:tint val="75000"/>
                  </a:schemeClr>
                </a:solidFill>
              </a:defRPr>
            </a:lvl1pPr>
          </a:lstStyle>
          <a:p>
            <a:fld id="{A2D950DF-CD20-6846-B942-C3FE0C0FE064}" type="datetimeFigureOut">
              <a:rPr lang="en-US" smtClean="0"/>
              <a:t>1/18/2022</a:t>
            </a:fld>
            <a:endParaRPr lang="en-US"/>
          </a:p>
        </p:txBody>
      </p:sp>
      <p:sp>
        <p:nvSpPr>
          <p:cNvPr id="5" name="Footer Placeholder 4"/>
          <p:cNvSpPr>
            <a:spLocks noGrp="1"/>
          </p:cNvSpPr>
          <p:nvPr>
            <p:ph type="ftr" sz="quarter" idx="3"/>
          </p:nvPr>
        </p:nvSpPr>
        <p:spPr>
          <a:xfrm>
            <a:off x="2528332" y="5305788"/>
            <a:ext cx="2576036" cy="304778"/>
          </a:xfrm>
          <a:prstGeom prst="rect">
            <a:avLst/>
          </a:prstGeom>
        </p:spPr>
        <p:txBody>
          <a:bodyPr vert="horz" lIns="91440" tIns="45720" rIns="91440" bIns="45720" rtlCol="0" anchor="ctr"/>
          <a:lstStyle>
            <a:lvl1pPr algn="ctr">
              <a:defRPr sz="100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90594" y="5305788"/>
            <a:ext cx="1717358" cy="304778"/>
          </a:xfrm>
          <a:prstGeom prst="rect">
            <a:avLst/>
          </a:prstGeom>
        </p:spPr>
        <p:txBody>
          <a:bodyPr vert="horz" lIns="91440" tIns="45720" rIns="91440" bIns="45720" rtlCol="0" anchor="ctr"/>
          <a:lstStyle>
            <a:lvl1pPr algn="r">
              <a:defRPr sz="1002">
                <a:solidFill>
                  <a:schemeClr val="tx1">
                    <a:tint val="75000"/>
                  </a:schemeClr>
                </a:solidFill>
              </a:defRPr>
            </a:lvl1pPr>
          </a:lstStyle>
          <a:p>
            <a:fld id="{1C9672CF-3E8F-2847-9E6D-9BC391C8251B}" type="slidenum">
              <a:rPr lang="en-US" smtClean="0"/>
              <a:t>‹#›</a:t>
            </a:fld>
            <a:endParaRPr lang="en-US"/>
          </a:p>
        </p:txBody>
      </p:sp>
    </p:spTree>
    <p:extLst>
      <p:ext uri="{BB962C8B-B14F-4D97-AF65-F5344CB8AC3E}">
        <p14:creationId xmlns:p14="http://schemas.microsoft.com/office/powerpoint/2010/main" val="3961301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63250" rtl="0" eaLnBrk="1" latinLnBrk="0" hangingPunct="1">
        <a:lnSpc>
          <a:spcPct val="90000"/>
        </a:lnSpc>
        <a:spcBef>
          <a:spcPct val="0"/>
        </a:spcBef>
        <a:buNone/>
        <a:defRPr sz="3673" kern="1200">
          <a:solidFill>
            <a:schemeClr val="tx1"/>
          </a:solidFill>
          <a:latin typeface="+mj-lt"/>
          <a:ea typeface="+mj-ea"/>
          <a:cs typeface="+mj-cs"/>
        </a:defRPr>
      </a:lvl1pPr>
    </p:titleStyle>
    <p:bodyStyle>
      <a:lvl1pPr marL="190812" indent="-190812" algn="l" defTabSz="763250" rtl="0" eaLnBrk="1" latinLnBrk="0" hangingPunct="1">
        <a:lnSpc>
          <a:spcPct val="90000"/>
        </a:lnSpc>
        <a:spcBef>
          <a:spcPts val="835"/>
        </a:spcBef>
        <a:buFont typeface="Arial" panose="020B0604020202020204" pitchFamily="34" charset="0"/>
        <a:buChar char="•"/>
        <a:defRPr sz="2337" kern="1200">
          <a:solidFill>
            <a:schemeClr val="tx1"/>
          </a:solidFill>
          <a:latin typeface="+mn-lt"/>
          <a:ea typeface="+mn-ea"/>
          <a:cs typeface="+mn-cs"/>
        </a:defRPr>
      </a:lvl1pPr>
      <a:lvl2pPr marL="572437" indent="-190812" algn="l" defTabSz="763250" rtl="0" eaLnBrk="1" latinLnBrk="0" hangingPunct="1">
        <a:lnSpc>
          <a:spcPct val="90000"/>
        </a:lnSpc>
        <a:spcBef>
          <a:spcPts val="417"/>
        </a:spcBef>
        <a:buFont typeface="Arial" panose="020B0604020202020204" pitchFamily="34" charset="0"/>
        <a:buChar char="•"/>
        <a:defRPr sz="2003" kern="1200">
          <a:solidFill>
            <a:schemeClr val="tx1"/>
          </a:solidFill>
          <a:latin typeface="+mn-lt"/>
          <a:ea typeface="+mn-ea"/>
          <a:cs typeface="+mn-cs"/>
        </a:defRPr>
      </a:lvl2pPr>
      <a:lvl3pPr marL="954062" indent="-190812" algn="l" defTabSz="763250" rtl="0" eaLnBrk="1" latinLnBrk="0" hangingPunct="1">
        <a:lnSpc>
          <a:spcPct val="90000"/>
        </a:lnSpc>
        <a:spcBef>
          <a:spcPts val="417"/>
        </a:spcBef>
        <a:buFont typeface="Arial" panose="020B0604020202020204" pitchFamily="34" charset="0"/>
        <a:buChar char="•"/>
        <a:defRPr sz="1669" kern="1200">
          <a:solidFill>
            <a:schemeClr val="tx1"/>
          </a:solidFill>
          <a:latin typeface="+mn-lt"/>
          <a:ea typeface="+mn-ea"/>
          <a:cs typeface="+mn-cs"/>
        </a:defRPr>
      </a:lvl3pPr>
      <a:lvl4pPr marL="133568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4pPr>
      <a:lvl5pPr marL="1717312"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5pPr>
      <a:lvl6pPr marL="2098937"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6pPr>
      <a:lvl7pPr marL="248056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7pPr>
      <a:lvl8pPr marL="2862186"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8pPr>
      <a:lvl9pPr marL="3243811" indent="-190812" algn="l" defTabSz="763250" rtl="0" eaLnBrk="1" latinLnBrk="0" hangingPunct="1">
        <a:lnSpc>
          <a:spcPct val="90000"/>
        </a:lnSpc>
        <a:spcBef>
          <a:spcPts val="417"/>
        </a:spcBef>
        <a:buFont typeface="Arial" panose="020B0604020202020204" pitchFamily="34" charset="0"/>
        <a:buChar char="•"/>
        <a:defRPr sz="1502" kern="1200">
          <a:solidFill>
            <a:schemeClr val="tx1"/>
          </a:solidFill>
          <a:latin typeface="+mn-lt"/>
          <a:ea typeface="+mn-ea"/>
          <a:cs typeface="+mn-cs"/>
        </a:defRPr>
      </a:lvl9pPr>
    </p:bodyStyle>
    <p:otherStyle>
      <a:defPPr>
        <a:defRPr lang="en-US"/>
      </a:defPPr>
      <a:lvl1pPr marL="0" algn="l" defTabSz="763250" rtl="0" eaLnBrk="1" latinLnBrk="0" hangingPunct="1">
        <a:defRPr sz="1502" kern="1200">
          <a:solidFill>
            <a:schemeClr val="tx1"/>
          </a:solidFill>
          <a:latin typeface="+mn-lt"/>
          <a:ea typeface="+mn-ea"/>
          <a:cs typeface="+mn-cs"/>
        </a:defRPr>
      </a:lvl1pPr>
      <a:lvl2pPr marL="381625" algn="l" defTabSz="763250" rtl="0" eaLnBrk="1" latinLnBrk="0" hangingPunct="1">
        <a:defRPr sz="1502" kern="1200">
          <a:solidFill>
            <a:schemeClr val="tx1"/>
          </a:solidFill>
          <a:latin typeface="+mn-lt"/>
          <a:ea typeface="+mn-ea"/>
          <a:cs typeface="+mn-cs"/>
        </a:defRPr>
      </a:lvl2pPr>
      <a:lvl3pPr marL="763250" algn="l" defTabSz="763250" rtl="0" eaLnBrk="1" latinLnBrk="0" hangingPunct="1">
        <a:defRPr sz="1502" kern="1200">
          <a:solidFill>
            <a:schemeClr val="tx1"/>
          </a:solidFill>
          <a:latin typeface="+mn-lt"/>
          <a:ea typeface="+mn-ea"/>
          <a:cs typeface="+mn-cs"/>
        </a:defRPr>
      </a:lvl3pPr>
      <a:lvl4pPr marL="1144875" algn="l" defTabSz="763250" rtl="0" eaLnBrk="1" latinLnBrk="0" hangingPunct="1">
        <a:defRPr sz="1502" kern="1200">
          <a:solidFill>
            <a:schemeClr val="tx1"/>
          </a:solidFill>
          <a:latin typeface="+mn-lt"/>
          <a:ea typeface="+mn-ea"/>
          <a:cs typeface="+mn-cs"/>
        </a:defRPr>
      </a:lvl4pPr>
      <a:lvl5pPr marL="1526499" algn="l" defTabSz="763250" rtl="0" eaLnBrk="1" latinLnBrk="0" hangingPunct="1">
        <a:defRPr sz="1502" kern="1200">
          <a:solidFill>
            <a:schemeClr val="tx1"/>
          </a:solidFill>
          <a:latin typeface="+mn-lt"/>
          <a:ea typeface="+mn-ea"/>
          <a:cs typeface="+mn-cs"/>
        </a:defRPr>
      </a:lvl5pPr>
      <a:lvl6pPr marL="1908124" algn="l" defTabSz="763250" rtl="0" eaLnBrk="1" latinLnBrk="0" hangingPunct="1">
        <a:defRPr sz="1502" kern="1200">
          <a:solidFill>
            <a:schemeClr val="tx1"/>
          </a:solidFill>
          <a:latin typeface="+mn-lt"/>
          <a:ea typeface="+mn-ea"/>
          <a:cs typeface="+mn-cs"/>
        </a:defRPr>
      </a:lvl6pPr>
      <a:lvl7pPr marL="2289749" algn="l" defTabSz="763250" rtl="0" eaLnBrk="1" latinLnBrk="0" hangingPunct="1">
        <a:defRPr sz="1502" kern="1200">
          <a:solidFill>
            <a:schemeClr val="tx1"/>
          </a:solidFill>
          <a:latin typeface="+mn-lt"/>
          <a:ea typeface="+mn-ea"/>
          <a:cs typeface="+mn-cs"/>
        </a:defRPr>
      </a:lvl7pPr>
      <a:lvl8pPr marL="2671374" algn="l" defTabSz="763250" rtl="0" eaLnBrk="1" latinLnBrk="0" hangingPunct="1">
        <a:defRPr sz="1502" kern="1200">
          <a:solidFill>
            <a:schemeClr val="tx1"/>
          </a:solidFill>
          <a:latin typeface="+mn-lt"/>
          <a:ea typeface="+mn-ea"/>
          <a:cs typeface="+mn-cs"/>
        </a:defRPr>
      </a:lvl8pPr>
      <a:lvl9pPr marL="3052999" algn="l" defTabSz="763250" rtl="0" eaLnBrk="1" latinLnBrk="0" hangingPunct="1">
        <a:defRPr sz="150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youtube.com/watch?v=GKBrBBXhUx8"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youtube.com/watch?v=UeC6cpBolVc"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s://www.youtube.com/watch?v=_CsLqzJaWk4"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s://www.iso.org/iso-20121-sustainable-events.html"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https://www.youtube.com/watch?v=twkzZP7NElY"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grpSp>
        <p:nvGrpSpPr>
          <p:cNvPr id="5" name="Group 5"/>
          <p:cNvGrpSpPr/>
          <p:nvPr/>
        </p:nvGrpSpPr>
        <p:grpSpPr>
          <a:xfrm rot="21600000">
            <a:off x="6018764" y="2195195"/>
            <a:ext cx="1039274" cy="657666"/>
            <a:chOff x="6018764" y="2195195"/>
            <a:chExt cx="1039274" cy="657666"/>
          </a:xfrm>
        </p:grpSpPr>
        <p:sp>
          <p:nvSpPr>
            <p:cNvPr id="4" name="Freeform 4"/>
            <p:cNvSpPr/>
            <p:nvPr/>
          </p:nvSpPr>
          <p:spPr>
            <a:xfrm>
              <a:off x="6018764" y="2195195"/>
              <a:ext cx="1039274" cy="657666"/>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grpSp>
        <p:nvGrpSpPr>
          <p:cNvPr id="7" name="Group 7"/>
          <p:cNvGrpSpPr/>
          <p:nvPr/>
        </p:nvGrpSpPr>
        <p:grpSpPr>
          <a:xfrm rot="21600000">
            <a:off x="1121943" y="2395225"/>
            <a:ext cx="723116" cy="457597"/>
            <a:chOff x="1121943" y="2395225"/>
            <a:chExt cx="723116" cy="457597"/>
          </a:xfrm>
        </p:grpSpPr>
        <p:sp>
          <p:nvSpPr>
            <p:cNvPr id="6" name="Freeform 6"/>
            <p:cNvSpPr/>
            <p:nvPr/>
          </p:nvSpPr>
          <p:spPr>
            <a:xfrm>
              <a:off x="1121943" y="2395225"/>
              <a:ext cx="723116" cy="457597"/>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grpSp>
        <p:nvGrpSpPr>
          <p:cNvPr id="9" name="Group 9"/>
          <p:cNvGrpSpPr/>
          <p:nvPr/>
        </p:nvGrpSpPr>
        <p:grpSpPr>
          <a:xfrm rot="21600000">
            <a:off x="-140494" y="3601041"/>
            <a:ext cx="7829550" cy="2157412"/>
            <a:chOff x="-140494" y="3601041"/>
            <a:chExt cx="7829550" cy="2157412"/>
          </a:xfrm>
        </p:grpSpPr>
        <p:sp>
          <p:nvSpPr>
            <p:cNvPr id="8" name="Freeform 8"/>
            <p:cNvSpPr/>
            <p:nvPr/>
          </p:nvSpPr>
          <p:spPr>
            <a:xfrm>
              <a:off x="-140494" y="3601041"/>
              <a:ext cx="7829550" cy="215741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91C35D">
                <a:alpha val="33000"/>
              </a:srgbClr>
            </a:solidFill>
          </p:spPr>
        </p:sp>
      </p:grpSp>
      <p:grpSp>
        <p:nvGrpSpPr>
          <p:cNvPr id="11" name="Group 11"/>
          <p:cNvGrpSpPr/>
          <p:nvPr/>
        </p:nvGrpSpPr>
        <p:grpSpPr>
          <a:xfrm rot="21600000">
            <a:off x="-266700" y="3324225"/>
            <a:ext cx="2371725" cy="285750"/>
            <a:chOff x="-266700" y="3324225"/>
            <a:chExt cx="2371725" cy="285750"/>
          </a:xfrm>
        </p:grpSpPr>
        <p:sp>
          <p:nvSpPr>
            <p:cNvPr id="10" name="Freeform 10"/>
            <p:cNvSpPr/>
            <p:nvPr/>
          </p:nvSpPr>
          <p:spPr>
            <a:xfrm>
              <a:off x="-266700" y="3324225"/>
              <a:ext cx="2371725" cy="285750"/>
            </a:xfrm>
            <a:custGeom>
              <a:avLst/>
              <a:gdLst/>
              <a:ahLst/>
              <a:cxnLst/>
              <a:rect l="0" t="0" r="0" b="0"/>
              <a:pathLst>
                <a:path w="303647" h="74628">
                  <a:moveTo>
                    <a:pt x="298714" y="43301"/>
                  </a:moveTo>
                  <a:lnTo>
                    <a:pt x="298714" y="49463"/>
                  </a:lnTo>
                  <a:lnTo>
                    <a:pt x="292122" y="49463"/>
                  </a:lnTo>
                  <a:lnTo>
                    <a:pt x="292122" y="28842"/>
                  </a:lnTo>
                  <a:lnTo>
                    <a:pt x="278511" y="28842"/>
                  </a:lnTo>
                  <a:lnTo>
                    <a:pt x="278511" y="46577"/>
                  </a:lnTo>
                  <a:cubicBezTo>
                    <a:pt x="278511" y="46577"/>
                    <a:pt x="273158" y="46168"/>
                    <a:pt x="273548" y="44929"/>
                  </a:cubicBezTo>
                  <a:cubicBezTo>
                    <a:pt x="273977" y="43691"/>
                    <a:pt x="269434" y="39167"/>
                    <a:pt x="269434" y="39167"/>
                  </a:cubicBezTo>
                  <a:lnTo>
                    <a:pt x="265300" y="42462"/>
                  </a:lnTo>
                  <a:lnTo>
                    <a:pt x="258318" y="42462"/>
                  </a:lnTo>
                  <a:lnTo>
                    <a:pt x="258318" y="35042"/>
                  </a:lnTo>
                  <a:lnTo>
                    <a:pt x="253765" y="35042"/>
                  </a:lnTo>
                  <a:lnTo>
                    <a:pt x="253765" y="39176"/>
                  </a:lnTo>
                  <a:lnTo>
                    <a:pt x="246336" y="39176"/>
                  </a:lnTo>
                  <a:lnTo>
                    <a:pt x="246336" y="32175"/>
                  </a:lnTo>
                  <a:lnTo>
                    <a:pt x="238935" y="32175"/>
                  </a:lnTo>
                  <a:lnTo>
                    <a:pt x="238935" y="49482"/>
                  </a:lnTo>
                  <a:lnTo>
                    <a:pt x="221618" y="49482"/>
                  </a:lnTo>
                  <a:lnTo>
                    <a:pt x="221618" y="18555"/>
                  </a:lnTo>
                  <a:lnTo>
                    <a:pt x="218313" y="18555"/>
                  </a:lnTo>
                  <a:lnTo>
                    <a:pt x="218313" y="0"/>
                  </a:lnTo>
                  <a:lnTo>
                    <a:pt x="215836" y="0"/>
                  </a:lnTo>
                  <a:lnTo>
                    <a:pt x="215836" y="4543"/>
                  </a:lnTo>
                  <a:lnTo>
                    <a:pt x="213570" y="6810"/>
                  </a:lnTo>
                  <a:lnTo>
                    <a:pt x="213570" y="12783"/>
                  </a:lnTo>
                  <a:lnTo>
                    <a:pt x="209255" y="12783"/>
                  </a:lnTo>
                  <a:lnTo>
                    <a:pt x="209255" y="62675"/>
                  </a:lnTo>
                  <a:lnTo>
                    <a:pt x="191510" y="62675"/>
                  </a:lnTo>
                  <a:lnTo>
                    <a:pt x="191510" y="52359"/>
                  </a:lnTo>
                  <a:lnTo>
                    <a:pt x="182870" y="52359"/>
                  </a:lnTo>
                  <a:lnTo>
                    <a:pt x="182870" y="56074"/>
                  </a:lnTo>
                  <a:lnTo>
                    <a:pt x="176279" y="56074"/>
                  </a:lnTo>
                  <a:lnTo>
                    <a:pt x="176279" y="47425"/>
                  </a:lnTo>
                  <a:lnTo>
                    <a:pt x="170926" y="47425"/>
                  </a:lnTo>
                  <a:lnTo>
                    <a:pt x="170926" y="62694"/>
                  </a:lnTo>
                  <a:lnTo>
                    <a:pt x="165144" y="62694"/>
                  </a:lnTo>
                  <a:lnTo>
                    <a:pt x="165144" y="52368"/>
                  </a:lnTo>
                  <a:lnTo>
                    <a:pt x="161858" y="49073"/>
                  </a:lnTo>
                  <a:lnTo>
                    <a:pt x="158963" y="51959"/>
                  </a:lnTo>
                  <a:lnTo>
                    <a:pt x="156486" y="51959"/>
                  </a:lnTo>
                  <a:lnTo>
                    <a:pt x="156486" y="47825"/>
                  </a:lnTo>
                  <a:lnTo>
                    <a:pt x="151924" y="47825"/>
                  </a:lnTo>
                  <a:lnTo>
                    <a:pt x="151924" y="52368"/>
                  </a:lnTo>
                  <a:lnTo>
                    <a:pt x="146990" y="52368"/>
                  </a:lnTo>
                  <a:lnTo>
                    <a:pt x="146990" y="42072"/>
                  </a:lnTo>
                  <a:lnTo>
                    <a:pt x="139570" y="42072"/>
                  </a:lnTo>
                  <a:lnTo>
                    <a:pt x="139570" y="51140"/>
                  </a:lnTo>
                  <a:lnTo>
                    <a:pt x="136274" y="51140"/>
                  </a:lnTo>
                  <a:lnTo>
                    <a:pt x="136274" y="44958"/>
                  </a:lnTo>
                  <a:lnTo>
                    <a:pt x="132150" y="44958"/>
                  </a:lnTo>
                  <a:lnTo>
                    <a:pt x="132150" y="47034"/>
                  </a:lnTo>
                  <a:lnTo>
                    <a:pt x="125968" y="47034"/>
                  </a:lnTo>
                  <a:lnTo>
                    <a:pt x="125968" y="52788"/>
                  </a:lnTo>
                  <a:lnTo>
                    <a:pt x="121015" y="52788"/>
                  </a:lnTo>
                  <a:lnTo>
                    <a:pt x="121015" y="31347"/>
                  </a:lnTo>
                  <a:lnTo>
                    <a:pt x="113186" y="31347"/>
                  </a:lnTo>
                  <a:lnTo>
                    <a:pt x="113186" y="25584"/>
                  </a:lnTo>
                  <a:lnTo>
                    <a:pt x="109061" y="25584"/>
                  </a:lnTo>
                  <a:lnTo>
                    <a:pt x="109061" y="31347"/>
                  </a:lnTo>
                  <a:lnTo>
                    <a:pt x="101222" y="31347"/>
                  </a:lnTo>
                  <a:lnTo>
                    <a:pt x="101222" y="28461"/>
                  </a:lnTo>
                  <a:lnTo>
                    <a:pt x="97098" y="28461"/>
                  </a:lnTo>
                  <a:lnTo>
                    <a:pt x="97098" y="31347"/>
                  </a:lnTo>
                  <a:lnTo>
                    <a:pt x="92573" y="31347"/>
                  </a:lnTo>
                  <a:lnTo>
                    <a:pt x="92573" y="56502"/>
                  </a:lnTo>
                  <a:lnTo>
                    <a:pt x="90106" y="56502"/>
                  </a:lnTo>
                  <a:lnTo>
                    <a:pt x="90106" y="16916"/>
                  </a:lnTo>
                  <a:lnTo>
                    <a:pt x="85153" y="16916"/>
                  </a:lnTo>
                  <a:lnTo>
                    <a:pt x="85153" y="10897"/>
                  </a:lnTo>
                  <a:lnTo>
                    <a:pt x="78143" y="10897"/>
                  </a:lnTo>
                  <a:lnTo>
                    <a:pt x="78143" y="58560"/>
                  </a:lnTo>
                  <a:lnTo>
                    <a:pt x="75257" y="58560"/>
                  </a:lnTo>
                  <a:lnTo>
                    <a:pt x="75257" y="50321"/>
                  </a:lnTo>
                  <a:lnTo>
                    <a:pt x="66189" y="50321"/>
                  </a:lnTo>
                  <a:lnTo>
                    <a:pt x="64122" y="52378"/>
                  </a:lnTo>
                  <a:lnTo>
                    <a:pt x="61655" y="52378"/>
                  </a:lnTo>
                  <a:lnTo>
                    <a:pt x="61655" y="34242"/>
                  </a:lnTo>
                  <a:lnTo>
                    <a:pt x="58760" y="34242"/>
                  </a:lnTo>
                  <a:lnTo>
                    <a:pt x="58760" y="23517"/>
                  </a:lnTo>
                  <a:lnTo>
                    <a:pt x="45168" y="23517"/>
                  </a:lnTo>
                  <a:lnTo>
                    <a:pt x="45168" y="36719"/>
                  </a:lnTo>
                  <a:lnTo>
                    <a:pt x="40615" y="36719"/>
                  </a:lnTo>
                  <a:lnTo>
                    <a:pt x="40615" y="46215"/>
                  </a:lnTo>
                  <a:lnTo>
                    <a:pt x="35062" y="51759"/>
                  </a:lnTo>
                  <a:lnTo>
                    <a:pt x="35062" y="60646"/>
                  </a:lnTo>
                  <a:lnTo>
                    <a:pt x="29080" y="60646"/>
                  </a:lnTo>
                  <a:lnTo>
                    <a:pt x="29080" y="53226"/>
                  </a:lnTo>
                  <a:lnTo>
                    <a:pt x="16297" y="53226"/>
                  </a:lnTo>
                  <a:lnTo>
                    <a:pt x="16297" y="50340"/>
                  </a:lnTo>
                  <a:lnTo>
                    <a:pt x="13411" y="50340"/>
                  </a:lnTo>
                  <a:lnTo>
                    <a:pt x="13411" y="39986"/>
                  </a:lnTo>
                  <a:lnTo>
                    <a:pt x="10116" y="39986"/>
                  </a:lnTo>
                  <a:lnTo>
                    <a:pt x="10116" y="47015"/>
                  </a:lnTo>
                  <a:lnTo>
                    <a:pt x="7639" y="47015"/>
                  </a:lnTo>
                  <a:lnTo>
                    <a:pt x="7639" y="42462"/>
                  </a:lnTo>
                  <a:lnTo>
                    <a:pt x="4143" y="45958"/>
                  </a:lnTo>
                  <a:lnTo>
                    <a:pt x="0" y="50102"/>
                  </a:lnTo>
                  <a:lnTo>
                    <a:pt x="0" y="74628"/>
                  </a:lnTo>
                  <a:lnTo>
                    <a:pt x="303647" y="74628"/>
                  </a:lnTo>
                  <a:lnTo>
                    <a:pt x="303647" y="43301"/>
                  </a:lnTo>
                  <a:lnTo>
                    <a:pt x="298714" y="43301"/>
                  </a:lnTo>
                  <a:close/>
                </a:path>
              </a:pathLst>
            </a:custGeom>
            <a:solidFill>
              <a:srgbClr val="318D7A">
                <a:alpha val="19000"/>
              </a:srgbClr>
            </a:solidFill>
          </p:spPr>
        </p:sp>
      </p:grpSp>
      <p:sp>
        <p:nvSpPr>
          <p:cNvPr id="12" name="TextBox 12"/>
          <p:cNvSpPr txBox="1"/>
          <p:nvPr/>
        </p:nvSpPr>
        <p:spPr>
          <a:xfrm rot="21600000">
            <a:off x="146050" y="1187450"/>
            <a:ext cx="7341450" cy="4000500"/>
          </a:xfrm>
          <a:prstGeom prst="rect">
            <a:avLst/>
          </a:prstGeom>
        </p:spPr>
        <p:txBody>
          <a:bodyPr lIns="0" tIns="75600" rIns="0" bIns="0" rtlCol="0" anchor="t"/>
          <a:lstStyle/>
          <a:p>
            <a:pPr algn="ctr">
              <a:lnSpc>
                <a:spcPts val="5250"/>
              </a:lnSpc>
            </a:pPr>
            <a:r>
              <a:rPr lang="en-US" sz="5250" b="1" i="0" spc="0">
                <a:solidFill>
                  <a:srgbClr val="91C35D">
                    <a:alpha val="100000"/>
                  </a:srgbClr>
                </a:solidFill>
                <a:latin typeface="Amatic SC"/>
              </a:rPr>
              <a:t>Guidance for considering human and child rights and safeguarding when planning an event</a:t>
            </a:r>
          </a:p>
          <a:p>
            <a:pPr algn="ctr">
              <a:lnSpc>
                <a:spcPts val="5250"/>
              </a:lnSpc>
            </a:pPr>
            <a:br>
              <a:rPr lang="en-US" sz="5250" b="1" dirty="0"/>
            </a:br>
            <a:endParaRPr lang="en-US" sz="5250" b="1" dirty="0"/>
          </a:p>
          <a:p>
            <a:pPr algn="ctr">
              <a:lnSpc>
                <a:spcPts val="5250"/>
              </a:lnSpc>
            </a:pPr>
            <a:endParaRPr lang="en-US" sz="5250" b="1" dirty="0"/>
          </a:p>
        </p:txBody>
      </p:sp>
      <p:grpSp>
        <p:nvGrpSpPr>
          <p:cNvPr id="14" name="Group 14"/>
          <p:cNvGrpSpPr/>
          <p:nvPr/>
        </p:nvGrpSpPr>
        <p:grpSpPr>
          <a:xfrm rot="21600000">
            <a:off x="5636419" y="3314700"/>
            <a:ext cx="2371725" cy="285750"/>
            <a:chOff x="5636419" y="3314700"/>
            <a:chExt cx="2371725" cy="285750"/>
          </a:xfrm>
        </p:grpSpPr>
        <p:sp>
          <p:nvSpPr>
            <p:cNvPr id="13" name="Freeform 13"/>
            <p:cNvSpPr/>
            <p:nvPr/>
          </p:nvSpPr>
          <p:spPr>
            <a:xfrm>
              <a:off x="5636419" y="3314700"/>
              <a:ext cx="2371725" cy="285750"/>
            </a:xfrm>
            <a:custGeom>
              <a:avLst/>
              <a:gdLst/>
              <a:ahLst/>
              <a:cxnLst/>
              <a:rect l="0" t="0" r="0" b="0"/>
              <a:pathLst>
                <a:path w="303647" h="74628">
                  <a:moveTo>
                    <a:pt x="298714" y="43301"/>
                  </a:moveTo>
                  <a:lnTo>
                    <a:pt x="298714" y="49463"/>
                  </a:lnTo>
                  <a:lnTo>
                    <a:pt x="292122" y="49463"/>
                  </a:lnTo>
                  <a:lnTo>
                    <a:pt x="292122" y="28842"/>
                  </a:lnTo>
                  <a:lnTo>
                    <a:pt x="278511" y="28842"/>
                  </a:lnTo>
                  <a:lnTo>
                    <a:pt x="278511" y="46577"/>
                  </a:lnTo>
                  <a:cubicBezTo>
                    <a:pt x="278511" y="46577"/>
                    <a:pt x="273158" y="46168"/>
                    <a:pt x="273548" y="44929"/>
                  </a:cubicBezTo>
                  <a:cubicBezTo>
                    <a:pt x="273977" y="43691"/>
                    <a:pt x="269434" y="39167"/>
                    <a:pt x="269434" y="39167"/>
                  </a:cubicBezTo>
                  <a:lnTo>
                    <a:pt x="265300" y="42462"/>
                  </a:lnTo>
                  <a:lnTo>
                    <a:pt x="258318" y="42462"/>
                  </a:lnTo>
                  <a:lnTo>
                    <a:pt x="258318" y="35042"/>
                  </a:lnTo>
                  <a:lnTo>
                    <a:pt x="253765" y="35042"/>
                  </a:lnTo>
                  <a:lnTo>
                    <a:pt x="253765" y="39176"/>
                  </a:lnTo>
                  <a:lnTo>
                    <a:pt x="246336" y="39176"/>
                  </a:lnTo>
                  <a:lnTo>
                    <a:pt x="246336" y="32175"/>
                  </a:lnTo>
                  <a:lnTo>
                    <a:pt x="238935" y="32175"/>
                  </a:lnTo>
                  <a:lnTo>
                    <a:pt x="238935" y="49482"/>
                  </a:lnTo>
                  <a:lnTo>
                    <a:pt x="221618" y="49482"/>
                  </a:lnTo>
                  <a:lnTo>
                    <a:pt x="221618" y="18555"/>
                  </a:lnTo>
                  <a:lnTo>
                    <a:pt x="218313" y="18555"/>
                  </a:lnTo>
                  <a:lnTo>
                    <a:pt x="218313" y="0"/>
                  </a:lnTo>
                  <a:lnTo>
                    <a:pt x="215836" y="0"/>
                  </a:lnTo>
                  <a:lnTo>
                    <a:pt x="215836" y="4543"/>
                  </a:lnTo>
                  <a:lnTo>
                    <a:pt x="213570" y="6810"/>
                  </a:lnTo>
                  <a:lnTo>
                    <a:pt x="213570" y="12783"/>
                  </a:lnTo>
                  <a:lnTo>
                    <a:pt x="209255" y="12783"/>
                  </a:lnTo>
                  <a:lnTo>
                    <a:pt x="209255" y="62675"/>
                  </a:lnTo>
                  <a:lnTo>
                    <a:pt x="191510" y="62675"/>
                  </a:lnTo>
                  <a:lnTo>
                    <a:pt x="191510" y="52359"/>
                  </a:lnTo>
                  <a:lnTo>
                    <a:pt x="182870" y="52359"/>
                  </a:lnTo>
                  <a:lnTo>
                    <a:pt x="182870" y="56074"/>
                  </a:lnTo>
                  <a:lnTo>
                    <a:pt x="176279" y="56074"/>
                  </a:lnTo>
                  <a:lnTo>
                    <a:pt x="176279" y="47425"/>
                  </a:lnTo>
                  <a:lnTo>
                    <a:pt x="170926" y="47425"/>
                  </a:lnTo>
                  <a:lnTo>
                    <a:pt x="170926" y="62694"/>
                  </a:lnTo>
                  <a:lnTo>
                    <a:pt x="165144" y="62694"/>
                  </a:lnTo>
                  <a:lnTo>
                    <a:pt x="165144" y="52368"/>
                  </a:lnTo>
                  <a:lnTo>
                    <a:pt x="161858" y="49073"/>
                  </a:lnTo>
                  <a:lnTo>
                    <a:pt x="158963" y="51959"/>
                  </a:lnTo>
                  <a:lnTo>
                    <a:pt x="156486" y="51959"/>
                  </a:lnTo>
                  <a:lnTo>
                    <a:pt x="156486" y="47825"/>
                  </a:lnTo>
                  <a:lnTo>
                    <a:pt x="151924" y="47825"/>
                  </a:lnTo>
                  <a:lnTo>
                    <a:pt x="151924" y="52368"/>
                  </a:lnTo>
                  <a:lnTo>
                    <a:pt x="146990" y="52368"/>
                  </a:lnTo>
                  <a:lnTo>
                    <a:pt x="146990" y="42072"/>
                  </a:lnTo>
                  <a:lnTo>
                    <a:pt x="139570" y="42072"/>
                  </a:lnTo>
                  <a:lnTo>
                    <a:pt x="139570" y="51140"/>
                  </a:lnTo>
                  <a:lnTo>
                    <a:pt x="136274" y="51140"/>
                  </a:lnTo>
                  <a:lnTo>
                    <a:pt x="136274" y="44958"/>
                  </a:lnTo>
                  <a:lnTo>
                    <a:pt x="132150" y="44958"/>
                  </a:lnTo>
                  <a:lnTo>
                    <a:pt x="132150" y="47034"/>
                  </a:lnTo>
                  <a:lnTo>
                    <a:pt x="125968" y="47034"/>
                  </a:lnTo>
                  <a:lnTo>
                    <a:pt x="125968" y="52788"/>
                  </a:lnTo>
                  <a:lnTo>
                    <a:pt x="121015" y="52788"/>
                  </a:lnTo>
                  <a:lnTo>
                    <a:pt x="121015" y="31347"/>
                  </a:lnTo>
                  <a:lnTo>
                    <a:pt x="113186" y="31347"/>
                  </a:lnTo>
                  <a:lnTo>
                    <a:pt x="113186" y="25584"/>
                  </a:lnTo>
                  <a:lnTo>
                    <a:pt x="109061" y="25584"/>
                  </a:lnTo>
                  <a:lnTo>
                    <a:pt x="109061" y="31347"/>
                  </a:lnTo>
                  <a:lnTo>
                    <a:pt x="101222" y="31347"/>
                  </a:lnTo>
                  <a:lnTo>
                    <a:pt x="101222" y="28461"/>
                  </a:lnTo>
                  <a:lnTo>
                    <a:pt x="97098" y="28461"/>
                  </a:lnTo>
                  <a:lnTo>
                    <a:pt x="97098" y="31347"/>
                  </a:lnTo>
                  <a:lnTo>
                    <a:pt x="92573" y="31347"/>
                  </a:lnTo>
                  <a:lnTo>
                    <a:pt x="92573" y="56502"/>
                  </a:lnTo>
                  <a:lnTo>
                    <a:pt x="90106" y="56502"/>
                  </a:lnTo>
                  <a:lnTo>
                    <a:pt x="90106" y="16916"/>
                  </a:lnTo>
                  <a:lnTo>
                    <a:pt x="85153" y="16916"/>
                  </a:lnTo>
                  <a:lnTo>
                    <a:pt x="85153" y="10897"/>
                  </a:lnTo>
                  <a:lnTo>
                    <a:pt x="78143" y="10897"/>
                  </a:lnTo>
                  <a:lnTo>
                    <a:pt x="78143" y="58560"/>
                  </a:lnTo>
                  <a:lnTo>
                    <a:pt x="75257" y="58560"/>
                  </a:lnTo>
                  <a:lnTo>
                    <a:pt x="75257" y="50321"/>
                  </a:lnTo>
                  <a:lnTo>
                    <a:pt x="66189" y="50321"/>
                  </a:lnTo>
                  <a:lnTo>
                    <a:pt x="64122" y="52378"/>
                  </a:lnTo>
                  <a:lnTo>
                    <a:pt x="61655" y="52378"/>
                  </a:lnTo>
                  <a:lnTo>
                    <a:pt x="61655" y="34242"/>
                  </a:lnTo>
                  <a:lnTo>
                    <a:pt x="58760" y="34242"/>
                  </a:lnTo>
                  <a:lnTo>
                    <a:pt x="58760" y="23517"/>
                  </a:lnTo>
                  <a:lnTo>
                    <a:pt x="45168" y="23517"/>
                  </a:lnTo>
                  <a:lnTo>
                    <a:pt x="45168" y="36719"/>
                  </a:lnTo>
                  <a:lnTo>
                    <a:pt x="40615" y="36719"/>
                  </a:lnTo>
                  <a:lnTo>
                    <a:pt x="40615" y="46215"/>
                  </a:lnTo>
                  <a:lnTo>
                    <a:pt x="35062" y="51759"/>
                  </a:lnTo>
                  <a:lnTo>
                    <a:pt x="35062" y="60646"/>
                  </a:lnTo>
                  <a:lnTo>
                    <a:pt x="29080" y="60646"/>
                  </a:lnTo>
                  <a:lnTo>
                    <a:pt x="29080" y="53226"/>
                  </a:lnTo>
                  <a:lnTo>
                    <a:pt x="16297" y="53226"/>
                  </a:lnTo>
                  <a:lnTo>
                    <a:pt x="16297" y="50340"/>
                  </a:lnTo>
                  <a:lnTo>
                    <a:pt x="13411" y="50340"/>
                  </a:lnTo>
                  <a:lnTo>
                    <a:pt x="13411" y="39986"/>
                  </a:lnTo>
                  <a:lnTo>
                    <a:pt x="10116" y="39986"/>
                  </a:lnTo>
                  <a:lnTo>
                    <a:pt x="10116" y="47015"/>
                  </a:lnTo>
                  <a:lnTo>
                    <a:pt x="7639" y="47015"/>
                  </a:lnTo>
                  <a:lnTo>
                    <a:pt x="7639" y="42462"/>
                  </a:lnTo>
                  <a:lnTo>
                    <a:pt x="4143" y="45958"/>
                  </a:lnTo>
                  <a:lnTo>
                    <a:pt x="0" y="50102"/>
                  </a:lnTo>
                  <a:lnTo>
                    <a:pt x="0" y="74628"/>
                  </a:lnTo>
                  <a:lnTo>
                    <a:pt x="303647" y="74628"/>
                  </a:lnTo>
                  <a:lnTo>
                    <a:pt x="303647" y="43301"/>
                  </a:lnTo>
                  <a:lnTo>
                    <a:pt x="298714" y="43301"/>
                  </a:lnTo>
                  <a:close/>
                </a:path>
              </a:pathLst>
            </a:custGeom>
            <a:solidFill>
              <a:srgbClr val="318D7A">
                <a:alpha val="19000"/>
              </a:srgbClr>
            </a:solidFill>
          </p:spPr>
        </p:sp>
      </p:grpSp>
      <p:sp>
        <p:nvSpPr>
          <p:cNvPr id="15" name="TextBox 15"/>
          <p:cNvSpPr txBox="1"/>
          <p:nvPr/>
        </p:nvSpPr>
        <p:spPr>
          <a:xfrm rot="21600000">
            <a:off x="458429" y="4572591"/>
            <a:ext cx="6712800" cy="428625"/>
          </a:xfrm>
          <a:prstGeom prst="rect">
            <a:avLst/>
          </a:prstGeom>
        </p:spPr>
        <p:txBody>
          <a:bodyPr lIns="0" tIns="46800" rIns="0" bIns="0" rtlCol="0" anchor="t"/>
          <a:lstStyle/>
          <a:p>
            <a:pPr algn="ctr">
              <a:lnSpc>
                <a:spcPts val="3375"/>
              </a:lnSpc>
            </a:pPr>
            <a:r>
              <a:rPr lang="en-US" sz="3375" b="0" i="0" spc="0">
                <a:solidFill>
                  <a:srgbClr val="318D7A">
                    <a:alpha val="100000"/>
                  </a:srgbClr>
                </a:solidFill>
                <a:latin typeface="Didact Gothic"/>
              </a:rPr>
              <a:t>#eventscreatechange</a:t>
            </a:r>
          </a:p>
        </p:txBody>
      </p:sp>
      <p:pic>
        <p:nvPicPr>
          <p:cNvPr id="16" name="Picture 16"/>
          <p:cNvPicPr>
            <a:picLocks noChangeAspect="1"/>
          </p:cNvPicPr>
          <p:nvPr/>
        </p:nvPicPr>
        <p:blipFill>
          <a:blip r:embed="rId2">
            <a:alphaModFix/>
          </a:blip>
          <a:srcRect/>
          <a:stretch>
            <a:fillRect/>
          </a:stretch>
        </p:blipFill>
        <p:spPr>
          <a:xfrm rot="21600000">
            <a:off x="453722" y="3459984"/>
            <a:ext cx="95250" cy="297366"/>
          </a:xfrm>
          <a:prstGeom prst="rect">
            <a:avLst/>
          </a:prstGeom>
        </p:spPr>
      </p:pic>
      <p:pic>
        <p:nvPicPr>
          <p:cNvPr id="17" name="Picture 17"/>
          <p:cNvPicPr>
            <a:picLocks noChangeAspect="1"/>
          </p:cNvPicPr>
          <p:nvPr/>
        </p:nvPicPr>
        <p:blipFill>
          <a:blip r:embed="rId3">
            <a:alphaModFix/>
          </a:blip>
          <a:srcRect/>
          <a:stretch>
            <a:fillRect/>
          </a:stretch>
        </p:blipFill>
        <p:spPr>
          <a:xfrm rot="21567363">
            <a:off x="666750" y="3607594"/>
            <a:ext cx="95250" cy="323850"/>
          </a:xfrm>
          <a:prstGeom prst="rect">
            <a:avLst/>
          </a:prstGeom>
        </p:spPr>
      </p:pic>
      <p:pic>
        <p:nvPicPr>
          <p:cNvPr id="18" name="Picture 18"/>
          <p:cNvPicPr>
            <a:picLocks noChangeAspect="1"/>
          </p:cNvPicPr>
          <p:nvPr/>
        </p:nvPicPr>
        <p:blipFill>
          <a:blip r:embed="rId4">
            <a:alphaModFix/>
          </a:blip>
          <a:srcRect/>
          <a:stretch>
            <a:fillRect/>
          </a:stretch>
        </p:blipFill>
        <p:spPr>
          <a:xfrm rot="21600000">
            <a:off x="919163" y="3455194"/>
            <a:ext cx="95250" cy="295275"/>
          </a:xfrm>
          <a:prstGeom prst="rect">
            <a:avLst/>
          </a:prstGeom>
        </p:spPr>
      </p:pic>
      <p:pic>
        <p:nvPicPr>
          <p:cNvPr id="19" name="Picture 19"/>
          <p:cNvPicPr>
            <a:picLocks noChangeAspect="1"/>
          </p:cNvPicPr>
          <p:nvPr/>
        </p:nvPicPr>
        <p:blipFill>
          <a:blip r:embed="rId5">
            <a:alphaModFix/>
          </a:blip>
          <a:srcRect/>
          <a:stretch>
            <a:fillRect/>
          </a:stretch>
        </p:blipFill>
        <p:spPr>
          <a:xfrm rot="21600000">
            <a:off x="1845468" y="3456662"/>
            <a:ext cx="123825" cy="330200"/>
          </a:xfrm>
          <a:prstGeom prst="rect">
            <a:avLst/>
          </a:prstGeom>
        </p:spPr>
      </p:pic>
      <p:pic>
        <p:nvPicPr>
          <p:cNvPr id="20" name="Picture 20"/>
          <p:cNvPicPr>
            <a:picLocks noChangeAspect="1"/>
          </p:cNvPicPr>
          <p:nvPr/>
        </p:nvPicPr>
        <p:blipFill>
          <a:blip r:embed="rId3">
            <a:alphaModFix/>
          </a:blip>
          <a:srcRect/>
          <a:stretch>
            <a:fillRect/>
          </a:stretch>
        </p:blipFill>
        <p:spPr>
          <a:xfrm rot="21600000">
            <a:off x="2005013" y="3605212"/>
            <a:ext cx="95250" cy="285750"/>
          </a:xfrm>
          <a:prstGeom prst="rect">
            <a:avLst/>
          </a:prstGeom>
        </p:spPr>
      </p:pic>
      <p:pic>
        <p:nvPicPr>
          <p:cNvPr id="21" name="Picture 21"/>
          <p:cNvPicPr>
            <a:picLocks noChangeAspect="1"/>
          </p:cNvPicPr>
          <p:nvPr/>
        </p:nvPicPr>
        <p:blipFill>
          <a:blip r:embed="rId6">
            <a:alphaModFix/>
          </a:blip>
          <a:srcRect/>
          <a:stretch>
            <a:fillRect/>
          </a:stretch>
        </p:blipFill>
        <p:spPr>
          <a:xfrm rot="44969">
            <a:off x="6372225" y="3495675"/>
            <a:ext cx="95250" cy="276225"/>
          </a:xfrm>
          <a:prstGeom prst="rect">
            <a:avLst/>
          </a:prstGeom>
        </p:spPr>
      </p:pic>
      <p:pic>
        <p:nvPicPr>
          <p:cNvPr id="22" name="Picture 22"/>
          <p:cNvPicPr>
            <a:picLocks noChangeAspect="1"/>
          </p:cNvPicPr>
          <p:nvPr/>
        </p:nvPicPr>
        <p:blipFill>
          <a:blip r:embed="rId7">
            <a:alphaModFix/>
          </a:blip>
          <a:srcRect/>
          <a:stretch>
            <a:fillRect/>
          </a:stretch>
        </p:blipFill>
        <p:spPr>
          <a:xfrm rot="21600000">
            <a:off x="6591300" y="3497081"/>
            <a:ext cx="95250" cy="290286"/>
          </a:xfrm>
          <a:prstGeom prst="rect">
            <a:avLst/>
          </a:prstGeom>
        </p:spPr>
      </p:pic>
      <p:pic>
        <p:nvPicPr>
          <p:cNvPr id="23" name="Picture 23"/>
          <p:cNvPicPr>
            <a:picLocks noChangeAspect="1"/>
          </p:cNvPicPr>
          <p:nvPr/>
        </p:nvPicPr>
        <p:blipFill>
          <a:blip r:embed="rId5">
            <a:alphaModFix/>
          </a:blip>
          <a:srcRect/>
          <a:stretch>
            <a:fillRect/>
          </a:stretch>
        </p:blipFill>
        <p:spPr>
          <a:xfrm rot="21600000">
            <a:off x="6823556" y="3391233"/>
            <a:ext cx="123825" cy="330200"/>
          </a:xfrm>
          <a:prstGeom prst="rect">
            <a:avLst/>
          </a:prstGeom>
        </p:spPr>
      </p:pic>
      <p:pic>
        <p:nvPicPr>
          <p:cNvPr id="24" name="Picture 24"/>
          <p:cNvPicPr>
            <a:picLocks noChangeAspect="1"/>
          </p:cNvPicPr>
          <p:nvPr/>
        </p:nvPicPr>
        <p:blipFill>
          <a:blip r:embed="rId8">
            <a:alphaModFix/>
          </a:blip>
          <a:srcRect/>
          <a:stretch>
            <a:fillRect/>
          </a:stretch>
        </p:blipFill>
        <p:spPr>
          <a:xfrm rot="21600000">
            <a:off x="7001708" y="3495057"/>
            <a:ext cx="105361" cy="321101"/>
          </a:xfrm>
          <a:prstGeom prst="rect">
            <a:avLst/>
          </a:prstGeom>
        </p:spPr>
      </p:pic>
      <p:grpSp>
        <p:nvGrpSpPr>
          <p:cNvPr id="26" name="Group 26"/>
          <p:cNvGrpSpPr/>
          <p:nvPr/>
        </p:nvGrpSpPr>
        <p:grpSpPr>
          <a:xfrm rot="21600000">
            <a:off x="-81665" y="2653913"/>
            <a:ext cx="631007" cy="399309"/>
            <a:chOff x="-81665" y="2653913"/>
            <a:chExt cx="631007" cy="399309"/>
          </a:xfrm>
        </p:grpSpPr>
        <p:sp>
          <p:nvSpPr>
            <p:cNvPr id="25" name="Freeform 25"/>
            <p:cNvSpPr/>
            <p:nvPr/>
          </p:nvSpPr>
          <p:spPr>
            <a:xfrm>
              <a:off x="-81665" y="2653913"/>
              <a:ext cx="631007" cy="399309"/>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pic>
        <p:nvPicPr>
          <p:cNvPr id="27" name="Picture 27"/>
          <p:cNvPicPr>
            <a:picLocks noChangeAspect="1"/>
          </p:cNvPicPr>
          <p:nvPr/>
        </p:nvPicPr>
        <p:blipFill>
          <a:blip r:embed="rId9">
            <a:alphaModFix/>
          </a:blip>
          <a:srcRect/>
          <a:stretch>
            <a:fillRect/>
          </a:stretch>
        </p:blipFill>
        <p:spPr>
          <a:xfrm rot="21600000">
            <a:off x="3572669" y="5176838"/>
            <a:ext cx="482918" cy="371475"/>
          </a:xfrm>
          <a:prstGeom prst="rect">
            <a:avLst/>
          </a:prstGeom>
        </p:spPr>
      </p:pic>
      <p:pic>
        <p:nvPicPr>
          <p:cNvPr id="28" name="Picture 28"/>
          <p:cNvPicPr>
            <a:picLocks noChangeAspect="1"/>
          </p:cNvPicPr>
          <p:nvPr/>
        </p:nvPicPr>
        <p:blipFill>
          <a:blip r:embed="rId10">
            <a:alphaModFix/>
          </a:blip>
          <a:srcRect/>
          <a:stretch>
            <a:fillRect/>
          </a:stretch>
        </p:blipFill>
        <p:spPr>
          <a:xfrm rot="21600000">
            <a:off x="72429" y="117835"/>
            <a:ext cx="1206329" cy="6658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6" name="TextBox 6"/>
          <p:cNvSpPr txBox="1"/>
          <p:nvPr/>
        </p:nvSpPr>
        <p:spPr>
          <a:xfrm rot="21600000">
            <a:off x="41275" y="1854200"/>
            <a:ext cx="7541475" cy="2000250"/>
          </a:xfrm>
          <a:prstGeom prst="rect">
            <a:avLst/>
          </a:prstGeom>
        </p:spPr>
        <p:txBody>
          <a:bodyPr lIns="0" tIns="75600" rIns="0" bIns="0" rtlCol="0" anchor="t"/>
          <a:lstStyle/>
          <a:p>
            <a:pPr algn="ctr">
              <a:lnSpc>
                <a:spcPts val="5250"/>
              </a:lnSpc>
            </a:pPr>
            <a:r>
              <a:rPr lang="en-US" sz="5250" b="1" i="0" spc="0">
                <a:solidFill>
                  <a:srgbClr val="91C35D">
                    <a:alpha val="100000"/>
                  </a:srgbClr>
                </a:solidFill>
                <a:latin typeface="Amatic SC"/>
              </a:rPr>
              <a:t>Exercise to help event planners understand how to implement the guidance</a:t>
            </a:r>
          </a:p>
        </p:txBody>
      </p:sp>
    </p:spTree>
    <p:extLst>
      <p:ext uri="{BB962C8B-B14F-4D97-AF65-F5344CB8AC3E}">
        <p14:creationId xmlns:p14="http://schemas.microsoft.com/office/powerpoint/2010/main" val="12809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6" name="TextBox 6"/>
          <p:cNvSpPr txBox="1"/>
          <p:nvPr/>
        </p:nvSpPr>
        <p:spPr>
          <a:xfrm rot="21600000">
            <a:off x="41275" y="2187575"/>
            <a:ext cx="7541475" cy="1333500"/>
          </a:xfrm>
          <a:prstGeom prst="rect">
            <a:avLst/>
          </a:prstGeom>
        </p:spPr>
        <p:txBody>
          <a:bodyPr lIns="0" tIns="75600" rIns="0" bIns="0" rtlCol="0" anchor="t"/>
          <a:lstStyle/>
          <a:p>
            <a:pPr algn="ctr">
              <a:lnSpc>
                <a:spcPts val="5250"/>
              </a:lnSpc>
            </a:pPr>
            <a:r>
              <a:rPr lang="en-US" sz="5250" b="1" i="0" spc="0">
                <a:solidFill>
                  <a:srgbClr val="91C35D">
                    <a:alpha val="100000"/>
                  </a:srgbClr>
                </a:solidFill>
                <a:latin typeface="Amatic SC"/>
              </a:rPr>
              <a:t>List all stakeholders affected by your event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txBody>
            <a:bodyPr/>
            <a:lstStyle/>
            <a:p>
              <a:endParaRPr lang="en-GB"/>
            </a:p>
          </p:txBody>
        </p:sp>
      </p:grpSp>
      <p:sp>
        <p:nvSpPr>
          <p:cNvPr id="4" name="TextBox 4"/>
          <p:cNvSpPr txBox="1"/>
          <p:nvPr/>
        </p:nvSpPr>
        <p:spPr>
          <a:xfrm rot="21600000">
            <a:off x="1014153" y="152618"/>
            <a:ext cx="6663847" cy="666750"/>
          </a:xfrm>
          <a:prstGeom prst="rect">
            <a:avLst/>
          </a:prstGeom>
        </p:spPr>
        <p:txBody>
          <a:bodyPr lIns="0" tIns="75600" rIns="0" bIns="0" rtlCol="0" anchor="t"/>
          <a:lstStyle/>
          <a:p>
            <a:pPr algn="ctr">
              <a:lnSpc>
                <a:spcPts val="5250"/>
              </a:lnSpc>
            </a:pPr>
            <a:r>
              <a:rPr lang="en-US" sz="5250" b="1" i="0" spc="0" dirty="0">
                <a:solidFill>
                  <a:srgbClr val="91C35D">
                    <a:alpha val="100000"/>
                  </a:srgbClr>
                </a:solidFill>
                <a:latin typeface="Amatic SC"/>
              </a:rPr>
              <a:t>Examples of Human rights </a:t>
            </a:r>
          </a:p>
        </p:txBody>
      </p:sp>
      <p:pic>
        <p:nvPicPr>
          <p:cNvPr id="5" name="Picture 5"/>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6" name="Picture 6"/>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7" name="TextBox 7"/>
          <p:cNvSpPr txBox="1"/>
          <p:nvPr/>
        </p:nvSpPr>
        <p:spPr>
          <a:xfrm rot="21600000">
            <a:off x="321310" y="1145808"/>
            <a:ext cx="7160475" cy="3995349"/>
          </a:xfrm>
          <a:prstGeom prst="rect">
            <a:avLst/>
          </a:prstGeom>
        </p:spPr>
        <p:txBody>
          <a:bodyPr lIns="0" tIns="21600" rIns="0" bIns="0" rtlCol="0" anchor="t"/>
          <a:lstStyle/>
          <a:p>
            <a:pPr>
              <a:lnSpc>
                <a:spcPts val="1800"/>
              </a:lnSpc>
            </a:pPr>
            <a:r>
              <a:rPr lang="en-US" sz="1600" dirty="0">
                <a:solidFill>
                  <a:srgbClr val="464646">
                    <a:alpha val="100000"/>
                  </a:srgbClr>
                </a:solidFill>
                <a:latin typeface="Lato"/>
              </a:rPr>
              <a:t>Article 5 – Right not to be subjected to torture or to cruel, inhuman or degrading treatment or punishment.</a:t>
            </a:r>
            <a:endParaRPr lang="en-US" sz="1600" b="0" i="0" spc="0" dirty="0">
              <a:solidFill>
                <a:srgbClr val="464646">
                  <a:alpha val="100000"/>
                </a:srgbClr>
              </a:solidFill>
              <a:latin typeface="Lato"/>
            </a:endParaRPr>
          </a:p>
          <a:p>
            <a:pPr>
              <a:lnSpc>
                <a:spcPts val="1800"/>
              </a:lnSpc>
            </a:pPr>
            <a:endParaRPr lang="en-US" sz="1600" dirty="0">
              <a:solidFill>
                <a:srgbClr val="464646">
                  <a:alpha val="100000"/>
                </a:srgbClr>
              </a:solidFill>
              <a:latin typeface="Lato"/>
            </a:endParaRPr>
          </a:p>
          <a:p>
            <a:pPr>
              <a:lnSpc>
                <a:spcPts val="1800"/>
              </a:lnSpc>
            </a:pPr>
            <a:r>
              <a:rPr lang="en-US" sz="1600" b="0" i="0" spc="0" dirty="0">
                <a:solidFill>
                  <a:srgbClr val="464646">
                    <a:alpha val="100000"/>
                  </a:srgbClr>
                </a:solidFill>
                <a:latin typeface="Lato"/>
              </a:rPr>
              <a:t>Article 8 – Right to an effective remedy for acts violating their fundamental rights.</a:t>
            </a:r>
          </a:p>
          <a:p>
            <a:pPr>
              <a:lnSpc>
                <a:spcPts val="1800"/>
              </a:lnSpc>
            </a:pPr>
            <a:endParaRPr lang="en-US" sz="1600" dirty="0">
              <a:solidFill>
                <a:srgbClr val="464646">
                  <a:alpha val="100000"/>
                </a:srgbClr>
              </a:solidFill>
              <a:latin typeface="Lato"/>
            </a:endParaRPr>
          </a:p>
          <a:p>
            <a:pPr>
              <a:lnSpc>
                <a:spcPts val="1800"/>
              </a:lnSpc>
            </a:pPr>
            <a:r>
              <a:rPr lang="en-US" sz="1600" b="0" i="0" spc="0" dirty="0">
                <a:solidFill>
                  <a:srgbClr val="464646">
                    <a:alpha val="100000"/>
                  </a:srgbClr>
                </a:solidFill>
                <a:latin typeface="Lato"/>
              </a:rPr>
              <a:t>Article 12 – Right to privacy and family life.</a:t>
            </a:r>
          </a:p>
          <a:p>
            <a:pPr>
              <a:lnSpc>
                <a:spcPts val="1800"/>
              </a:lnSpc>
            </a:pPr>
            <a:endParaRPr lang="en-US" sz="1600" dirty="0">
              <a:solidFill>
                <a:srgbClr val="464646">
                  <a:alpha val="100000"/>
                </a:srgbClr>
              </a:solidFill>
              <a:latin typeface="Lato"/>
            </a:endParaRPr>
          </a:p>
          <a:p>
            <a:pPr>
              <a:lnSpc>
                <a:spcPts val="1800"/>
              </a:lnSpc>
            </a:pPr>
            <a:r>
              <a:rPr lang="en-US" sz="1600" b="0" i="0" spc="0" dirty="0">
                <a:solidFill>
                  <a:srgbClr val="464646">
                    <a:alpha val="100000"/>
                  </a:srgbClr>
                </a:solidFill>
                <a:latin typeface="Lato"/>
              </a:rPr>
              <a:t>Article 18 – Right to freedom of thought, conscience and religion.</a:t>
            </a:r>
          </a:p>
          <a:p>
            <a:pPr>
              <a:lnSpc>
                <a:spcPts val="1800"/>
              </a:lnSpc>
            </a:pPr>
            <a:endParaRPr lang="en-US" sz="1600" dirty="0">
              <a:solidFill>
                <a:srgbClr val="464646">
                  <a:alpha val="100000"/>
                </a:srgbClr>
              </a:solidFill>
              <a:latin typeface="Lato"/>
            </a:endParaRPr>
          </a:p>
          <a:p>
            <a:pPr>
              <a:lnSpc>
                <a:spcPts val="1800"/>
              </a:lnSpc>
            </a:pPr>
            <a:r>
              <a:rPr lang="en-US" sz="1600" b="0" i="0" spc="0" dirty="0">
                <a:solidFill>
                  <a:srgbClr val="464646">
                    <a:alpha val="100000"/>
                  </a:srgbClr>
                </a:solidFill>
                <a:latin typeface="Lato"/>
              </a:rPr>
              <a:t>Article 19 – Right to freedom of opinion and expression.</a:t>
            </a:r>
          </a:p>
          <a:p>
            <a:pPr>
              <a:lnSpc>
                <a:spcPts val="1800"/>
              </a:lnSpc>
            </a:pPr>
            <a:endParaRPr lang="en-US" sz="1600" dirty="0">
              <a:solidFill>
                <a:srgbClr val="464646">
                  <a:alpha val="100000"/>
                </a:srgbClr>
              </a:solidFill>
              <a:latin typeface="Lato"/>
            </a:endParaRPr>
          </a:p>
          <a:p>
            <a:pPr>
              <a:lnSpc>
                <a:spcPts val="1800"/>
              </a:lnSpc>
            </a:pPr>
            <a:r>
              <a:rPr lang="en-US" sz="1600" b="0" i="0" spc="0" dirty="0">
                <a:solidFill>
                  <a:srgbClr val="464646">
                    <a:alpha val="100000"/>
                  </a:srgbClr>
                </a:solidFill>
                <a:latin typeface="Lato"/>
              </a:rPr>
              <a:t>Article 20 – Right to freedom of peaceful assembly and association.</a:t>
            </a:r>
          </a:p>
          <a:p>
            <a:pPr>
              <a:lnSpc>
                <a:spcPts val="1800"/>
              </a:lnSpc>
            </a:pPr>
            <a:endParaRPr lang="en-US" sz="1600" dirty="0">
              <a:solidFill>
                <a:srgbClr val="464646">
                  <a:alpha val="100000"/>
                </a:srgbClr>
              </a:solidFill>
              <a:latin typeface="Lato"/>
            </a:endParaRPr>
          </a:p>
          <a:p>
            <a:pPr>
              <a:lnSpc>
                <a:spcPts val="1800"/>
              </a:lnSpc>
            </a:pPr>
            <a:r>
              <a:rPr lang="en-US" sz="1600" b="0" i="0" spc="0" dirty="0">
                <a:solidFill>
                  <a:srgbClr val="464646">
                    <a:alpha val="100000"/>
                  </a:srgbClr>
                </a:solidFill>
                <a:latin typeface="Lato"/>
              </a:rPr>
              <a:t>Article 25 – Right to an adequate standard of living.</a:t>
            </a:r>
          </a:p>
          <a:p>
            <a:pPr>
              <a:lnSpc>
                <a:spcPts val="1800"/>
              </a:lnSpc>
            </a:pPr>
            <a:endParaRPr lang="en-US" sz="1600" dirty="0">
              <a:solidFill>
                <a:srgbClr val="464646">
                  <a:alpha val="100000"/>
                </a:srgbClr>
              </a:solidFill>
              <a:latin typeface="Lato"/>
            </a:endParaRPr>
          </a:p>
          <a:p>
            <a:pPr>
              <a:lnSpc>
                <a:spcPts val="1800"/>
              </a:lnSpc>
            </a:pPr>
            <a:r>
              <a:rPr lang="en-US" sz="1600" b="0" i="0" spc="0" dirty="0">
                <a:solidFill>
                  <a:srgbClr val="464646">
                    <a:alpha val="100000"/>
                  </a:srgbClr>
                </a:solidFill>
                <a:latin typeface="Lato"/>
              </a:rPr>
              <a:t>Article 27 – Right to participate in the cultural life of the community.</a:t>
            </a:r>
          </a:p>
        </p:txBody>
      </p:sp>
    </p:spTree>
    <p:extLst>
      <p:ext uri="{BB962C8B-B14F-4D97-AF65-F5344CB8AC3E}">
        <p14:creationId xmlns:p14="http://schemas.microsoft.com/office/powerpoint/2010/main" val="3486607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sp>
        <p:nvSpPr>
          <p:cNvPr id="4" name="TextBox 4"/>
          <p:cNvSpPr txBox="1"/>
          <p:nvPr/>
        </p:nvSpPr>
        <p:spPr>
          <a:xfrm rot="21600000">
            <a:off x="1014153" y="83445"/>
            <a:ext cx="6663847" cy="666750"/>
          </a:xfrm>
          <a:prstGeom prst="rect">
            <a:avLst/>
          </a:prstGeom>
        </p:spPr>
        <p:txBody>
          <a:bodyPr lIns="0" tIns="75600" rIns="0" bIns="0" rtlCol="0" anchor="t"/>
          <a:lstStyle/>
          <a:p>
            <a:pPr algn="ctr">
              <a:lnSpc>
                <a:spcPts val="5250"/>
              </a:lnSpc>
            </a:pPr>
            <a:r>
              <a:rPr lang="en-US" sz="5250" b="1" i="0" spc="0" dirty="0">
                <a:solidFill>
                  <a:srgbClr val="91C35D">
                    <a:alpha val="100000"/>
                  </a:srgbClr>
                </a:solidFill>
                <a:latin typeface="Amatic SC"/>
              </a:rPr>
              <a:t>Examples of Child rights </a:t>
            </a:r>
          </a:p>
        </p:txBody>
      </p:sp>
      <p:pic>
        <p:nvPicPr>
          <p:cNvPr id="5" name="Picture 5"/>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6" name="Picture 6"/>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7" name="TextBox 7"/>
          <p:cNvSpPr txBox="1"/>
          <p:nvPr/>
        </p:nvSpPr>
        <p:spPr>
          <a:xfrm rot="21600000">
            <a:off x="321310" y="1076960"/>
            <a:ext cx="7160475" cy="3976053"/>
          </a:xfrm>
          <a:prstGeom prst="rect">
            <a:avLst/>
          </a:prstGeom>
        </p:spPr>
        <p:txBody>
          <a:bodyPr lIns="0" tIns="21600" rIns="0" bIns="0" rtlCol="0" anchor="t"/>
          <a:lstStyle/>
          <a:p>
            <a:pPr>
              <a:lnSpc>
                <a:spcPts val="1800"/>
              </a:lnSpc>
            </a:pPr>
            <a:r>
              <a:rPr lang="en-US" sz="1600" b="0" i="0" spc="0" dirty="0">
                <a:solidFill>
                  <a:srgbClr val="464646">
                    <a:alpha val="100000"/>
                  </a:srgbClr>
                </a:solidFill>
                <a:latin typeface="Lato"/>
              </a:rPr>
              <a:t>Article 3 – The best interests of the child must be a top priority in all decisions and actions that affect children.</a:t>
            </a:r>
          </a:p>
          <a:p>
            <a:pPr>
              <a:lnSpc>
                <a:spcPts val="1800"/>
              </a:lnSpc>
            </a:pPr>
            <a:endParaRPr lang="en-US" sz="1600" dirty="0">
              <a:solidFill>
                <a:srgbClr val="464646">
                  <a:alpha val="100000"/>
                </a:srgbClr>
              </a:solidFill>
              <a:latin typeface="Lato"/>
            </a:endParaRPr>
          </a:p>
          <a:p>
            <a:pPr>
              <a:lnSpc>
                <a:spcPts val="1800"/>
              </a:lnSpc>
            </a:pPr>
            <a:r>
              <a:rPr lang="en-US" sz="1600" b="0" i="0" spc="0" dirty="0">
                <a:solidFill>
                  <a:srgbClr val="464646">
                    <a:alpha val="100000"/>
                  </a:srgbClr>
                </a:solidFill>
                <a:latin typeface="Lato"/>
              </a:rPr>
              <a:t>Article 12 –Right to express their views, feelings and wishes in all matters affecting them, and to have their views considered and taken seriously.</a:t>
            </a:r>
          </a:p>
          <a:p>
            <a:pPr>
              <a:lnSpc>
                <a:spcPts val="1800"/>
              </a:lnSpc>
            </a:pPr>
            <a:endParaRPr lang="en-US" sz="1600" dirty="0">
              <a:solidFill>
                <a:srgbClr val="464646">
                  <a:alpha val="100000"/>
                </a:srgbClr>
              </a:solidFill>
              <a:latin typeface="Lato"/>
            </a:endParaRPr>
          </a:p>
          <a:p>
            <a:pPr>
              <a:lnSpc>
                <a:spcPts val="1800"/>
              </a:lnSpc>
            </a:pPr>
            <a:r>
              <a:rPr lang="en-US" sz="1600" b="0" i="0" spc="0" dirty="0">
                <a:solidFill>
                  <a:srgbClr val="464646">
                    <a:alpha val="100000"/>
                  </a:srgbClr>
                </a:solidFill>
                <a:latin typeface="Lato"/>
              </a:rPr>
              <a:t>Article 19 – Right to protection from violence, abuse and neglect.</a:t>
            </a:r>
          </a:p>
          <a:p>
            <a:pPr>
              <a:lnSpc>
                <a:spcPts val="1800"/>
              </a:lnSpc>
            </a:pPr>
            <a:endParaRPr lang="en-US" sz="1600" dirty="0">
              <a:solidFill>
                <a:srgbClr val="464646">
                  <a:alpha val="100000"/>
                </a:srgbClr>
              </a:solidFill>
              <a:latin typeface="Lato"/>
            </a:endParaRPr>
          </a:p>
          <a:p>
            <a:pPr>
              <a:lnSpc>
                <a:spcPts val="1800"/>
              </a:lnSpc>
            </a:pPr>
            <a:r>
              <a:rPr lang="en-US" sz="1600" b="0" i="0" spc="0" dirty="0">
                <a:solidFill>
                  <a:srgbClr val="464646">
                    <a:alpha val="100000"/>
                  </a:srgbClr>
                </a:solidFill>
                <a:latin typeface="Lato"/>
              </a:rPr>
              <a:t>Article 27 – Right to an adequate standard of living.</a:t>
            </a:r>
          </a:p>
          <a:p>
            <a:pPr>
              <a:lnSpc>
                <a:spcPts val="1800"/>
              </a:lnSpc>
            </a:pPr>
            <a:endParaRPr lang="en-US" sz="1600" dirty="0">
              <a:solidFill>
                <a:srgbClr val="464646">
                  <a:alpha val="100000"/>
                </a:srgbClr>
              </a:solidFill>
              <a:latin typeface="Lato"/>
            </a:endParaRPr>
          </a:p>
          <a:p>
            <a:pPr>
              <a:lnSpc>
                <a:spcPts val="1800"/>
              </a:lnSpc>
            </a:pPr>
            <a:r>
              <a:rPr lang="en-US" sz="1600" b="0" i="0" spc="0" dirty="0">
                <a:solidFill>
                  <a:srgbClr val="464646">
                    <a:alpha val="100000"/>
                  </a:srgbClr>
                </a:solidFill>
                <a:latin typeface="Lato"/>
              </a:rPr>
              <a:t>Article 28 – Right to education.</a:t>
            </a:r>
          </a:p>
          <a:p>
            <a:pPr>
              <a:lnSpc>
                <a:spcPts val="1800"/>
              </a:lnSpc>
            </a:pPr>
            <a:endParaRPr lang="en-US" sz="1600" dirty="0">
              <a:solidFill>
                <a:srgbClr val="464646">
                  <a:alpha val="100000"/>
                </a:srgbClr>
              </a:solidFill>
              <a:latin typeface="Lato"/>
            </a:endParaRPr>
          </a:p>
          <a:p>
            <a:pPr>
              <a:lnSpc>
                <a:spcPts val="1800"/>
              </a:lnSpc>
            </a:pPr>
            <a:r>
              <a:rPr lang="en-US" sz="1600" dirty="0">
                <a:solidFill>
                  <a:srgbClr val="464646">
                    <a:alpha val="100000"/>
                  </a:srgbClr>
                </a:solidFill>
                <a:latin typeface="Lato"/>
              </a:rPr>
              <a:t>Article 32 – Right to protection from child labour.</a:t>
            </a:r>
          </a:p>
          <a:p>
            <a:pPr>
              <a:lnSpc>
                <a:spcPts val="1800"/>
              </a:lnSpc>
            </a:pPr>
            <a:endParaRPr lang="en-US" sz="1600" b="0" i="0" spc="0" dirty="0">
              <a:solidFill>
                <a:srgbClr val="464646">
                  <a:alpha val="100000"/>
                </a:srgbClr>
              </a:solidFill>
              <a:latin typeface="Lato"/>
            </a:endParaRPr>
          </a:p>
          <a:p>
            <a:pPr>
              <a:lnSpc>
                <a:spcPts val="1800"/>
              </a:lnSpc>
            </a:pPr>
            <a:r>
              <a:rPr lang="en-US" sz="1600" dirty="0">
                <a:solidFill>
                  <a:srgbClr val="464646">
                    <a:alpha val="100000"/>
                  </a:srgbClr>
                </a:solidFill>
                <a:latin typeface="Lato"/>
              </a:rPr>
              <a:t>Article 34 – Right to protection from all forms of sexual abuse and exploitation.</a:t>
            </a:r>
          </a:p>
          <a:p>
            <a:pPr>
              <a:lnSpc>
                <a:spcPts val="1800"/>
              </a:lnSpc>
            </a:pPr>
            <a:endParaRPr lang="en-US" sz="1600" b="0" i="0" spc="0" dirty="0">
              <a:solidFill>
                <a:srgbClr val="464646">
                  <a:alpha val="100000"/>
                </a:srgbClr>
              </a:solidFill>
              <a:latin typeface="Lato"/>
            </a:endParaRPr>
          </a:p>
          <a:p>
            <a:pPr>
              <a:lnSpc>
                <a:spcPts val="1800"/>
              </a:lnSpc>
            </a:pPr>
            <a:r>
              <a:rPr lang="en-US" sz="1600" dirty="0">
                <a:solidFill>
                  <a:srgbClr val="464646">
                    <a:alpha val="100000"/>
                  </a:srgbClr>
                </a:solidFill>
                <a:latin typeface="Lato"/>
              </a:rPr>
              <a:t>Article 37 – Right to protection from inhumane treatment and detention.</a:t>
            </a:r>
          </a:p>
        </p:txBody>
      </p:sp>
    </p:spTree>
    <p:extLst>
      <p:ext uri="{BB962C8B-B14F-4D97-AF65-F5344CB8AC3E}">
        <p14:creationId xmlns:p14="http://schemas.microsoft.com/office/powerpoint/2010/main" val="156106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725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343525"/>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6" name="TextBox 6"/>
          <p:cNvSpPr txBox="1"/>
          <p:nvPr/>
        </p:nvSpPr>
        <p:spPr>
          <a:xfrm rot="21600000">
            <a:off x="1351186" y="106029"/>
            <a:ext cx="5907923" cy="818531"/>
          </a:xfrm>
          <a:prstGeom prst="rect">
            <a:avLst/>
          </a:prstGeom>
        </p:spPr>
        <p:txBody>
          <a:bodyPr lIns="0" tIns="75600" rIns="0" bIns="0" rtlCol="0" anchor="t"/>
          <a:lstStyle/>
          <a:p>
            <a:pPr algn="ctr">
              <a:lnSpc>
                <a:spcPts val="5250"/>
              </a:lnSpc>
            </a:pPr>
            <a:r>
              <a:rPr lang="en-US" sz="4000" b="1" dirty="0">
                <a:solidFill>
                  <a:srgbClr val="91C35D">
                    <a:alpha val="100000"/>
                  </a:srgbClr>
                </a:solidFill>
                <a:latin typeface="Amatic SC"/>
              </a:rPr>
              <a:t>Examples of potential rights impacts</a:t>
            </a:r>
            <a:endParaRPr lang="en-US" sz="4000" b="1" i="0" spc="0" dirty="0">
              <a:solidFill>
                <a:srgbClr val="91C35D">
                  <a:alpha val="100000"/>
                </a:srgbClr>
              </a:solidFill>
              <a:latin typeface="Amatic SC"/>
            </a:endParaRPr>
          </a:p>
        </p:txBody>
      </p:sp>
      <p:sp>
        <p:nvSpPr>
          <p:cNvPr id="7" name="TextBox 7"/>
          <p:cNvSpPr txBox="1"/>
          <p:nvPr/>
        </p:nvSpPr>
        <p:spPr>
          <a:xfrm rot="21600000">
            <a:off x="422275" y="1692275"/>
            <a:ext cx="7160475" cy="3429000"/>
          </a:xfrm>
          <a:prstGeom prst="rect">
            <a:avLst/>
          </a:prstGeom>
        </p:spPr>
        <p:txBody>
          <a:bodyPr lIns="0" tIns="21600" rIns="0" bIns="0" rtlCol="0" anchor="t"/>
          <a:lstStyle/>
          <a:p>
            <a:pPr algn="ctr">
              <a:lnSpc>
                <a:spcPts val="1800"/>
              </a:lnSpc>
            </a:pPr>
            <a:endParaRPr lang="en-US" sz="1600" b="0" i="0" spc="0" dirty="0">
              <a:solidFill>
                <a:srgbClr val="464646">
                  <a:alpha val="100000"/>
                </a:srgbClr>
              </a:solidFill>
              <a:latin typeface="Lato"/>
            </a:endParaRPr>
          </a:p>
        </p:txBody>
      </p:sp>
      <p:graphicFrame>
        <p:nvGraphicFramePr>
          <p:cNvPr id="9" name="Table 9">
            <a:extLst>
              <a:ext uri="{FF2B5EF4-FFF2-40B4-BE49-F238E27FC236}">
                <a16:creationId xmlns:a16="http://schemas.microsoft.com/office/drawing/2014/main" id="{F6C1D249-A3E6-45CC-BCC0-742AF9CDFAC0}"/>
              </a:ext>
            </a:extLst>
          </p:cNvPr>
          <p:cNvGraphicFramePr>
            <a:graphicFrameLocks noGrp="1"/>
          </p:cNvGraphicFramePr>
          <p:nvPr>
            <p:extLst>
              <p:ext uri="{D42A27DB-BD31-4B8C-83A1-F6EECF244321}">
                <p14:modId xmlns:p14="http://schemas.microsoft.com/office/powerpoint/2010/main" val="4261232974"/>
              </p:ext>
            </p:extLst>
          </p:nvPr>
        </p:nvGraphicFramePr>
        <p:xfrm>
          <a:off x="62268" y="838867"/>
          <a:ext cx="7510322" cy="4815519"/>
        </p:xfrm>
        <a:graphic>
          <a:graphicData uri="http://schemas.openxmlformats.org/drawingml/2006/table">
            <a:tbl>
              <a:tblPr firstRow="1" bandRow="1">
                <a:tableStyleId>{2A488322-F2BA-4B5B-9748-0D474271808F}</a:tableStyleId>
              </a:tblPr>
              <a:tblGrid>
                <a:gridCol w="1964886">
                  <a:extLst>
                    <a:ext uri="{9D8B030D-6E8A-4147-A177-3AD203B41FA5}">
                      <a16:colId xmlns:a16="http://schemas.microsoft.com/office/drawing/2014/main" val="2943702336"/>
                    </a:ext>
                  </a:extLst>
                </a:gridCol>
                <a:gridCol w="3041995">
                  <a:extLst>
                    <a:ext uri="{9D8B030D-6E8A-4147-A177-3AD203B41FA5}">
                      <a16:colId xmlns:a16="http://schemas.microsoft.com/office/drawing/2014/main" val="3837140959"/>
                    </a:ext>
                  </a:extLst>
                </a:gridCol>
                <a:gridCol w="2503441">
                  <a:extLst>
                    <a:ext uri="{9D8B030D-6E8A-4147-A177-3AD203B41FA5}">
                      <a16:colId xmlns:a16="http://schemas.microsoft.com/office/drawing/2014/main" val="1015040715"/>
                    </a:ext>
                  </a:extLst>
                </a:gridCol>
              </a:tblGrid>
              <a:tr h="337997">
                <a:tc>
                  <a:txBody>
                    <a:bodyPr/>
                    <a:lstStyle/>
                    <a:p>
                      <a:r>
                        <a:rPr lang="en-GB" dirty="0"/>
                        <a:t>Affected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Potential impacts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7556914"/>
                  </a:ext>
                </a:extLst>
              </a:tr>
              <a:tr h="580272">
                <a:tc>
                  <a:txBody>
                    <a:bodyPr/>
                    <a:lstStyle/>
                    <a:p>
                      <a:r>
                        <a:rPr lang="en-GB" dirty="0"/>
                        <a:t>Athlete/participant/</a:t>
                      </a:r>
                    </a:p>
                    <a:p>
                      <a:r>
                        <a:rPr lang="en-GB" dirty="0"/>
                        <a:t>performer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People who take part in the content of and/or focus of the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e.g. media intrusion, lack of privacy, harassment, racism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9582065"/>
                  </a:ext>
                </a:extLst>
              </a:tr>
              <a:tr h="540932">
                <a:tc>
                  <a:txBody>
                    <a:bodyPr/>
                    <a:lstStyle/>
                    <a:p>
                      <a:r>
                        <a:rPr lang="en-GB" dirty="0"/>
                        <a:t>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Any person under the age of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e.g. vulnerable to abuse, child labour, trafficking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207324"/>
                  </a:ext>
                </a:extLst>
              </a:tr>
              <a:tr h="993348">
                <a:tc>
                  <a:txBody>
                    <a:bodyPr/>
                    <a:lstStyle/>
                    <a:p>
                      <a:r>
                        <a:rPr lang="en-GB" dirty="0"/>
                        <a:t>Local community &amp; residents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2" kern="1200" dirty="0">
                          <a:solidFill>
                            <a:schemeClr val="dk1"/>
                          </a:solidFill>
                          <a:effectLst/>
                          <a:latin typeface="+mn-lt"/>
                          <a:ea typeface="+mn-ea"/>
                          <a:cs typeface="+mn-cs"/>
                        </a:rPr>
                        <a:t>People residing near the location of the event, including adults &amp; children who live on the streets, refugees &amp; undocumented migrants.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e.g. forced evictions due to venue construction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4952963"/>
                  </a:ext>
                </a:extLst>
              </a:tr>
              <a:tr h="1418102">
                <a:tc>
                  <a:txBody>
                    <a:bodyPr/>
                    <a:lstStyle/>
                    <a:p>
                      <a:r>
                        <a:rPr lang="en-GB" dirty="0"/>
                        <a:t>Persons with disabilities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2" kern="1200" dirty="0">
                          <a:solidFill>
                            <a:schemeClr val="dk1"/>
                          </a:solidFill>
                          <a:effectLst/>
                          <a:latin typeface="+mn-lt"/>
                          <a:ea typeface="+mn-ea"/>
                          <a:cs typeface="+mn-cs"/>
                        </a:rPr>
                        <a:t>This includes those who have long-term physical, mental, intellectual, or sensory impairments which in interaction with various barriers may hinder their full &amp; effective participation in society on an equal basis with others.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2" kern="1200" dirty="0">
                          <a:solidFill>
                            <a:schemeClr val="dk1"/>
                          </a:solidFill>
                          <a:effectLst/>
                          <a:latin typeface="+mn-lt"/>
                          <a:ea typeface="+mn-ea"/>
                          <a:cs typeface="+mn-cs"/>
                        </a:rPr>
                        <a:t>e.g. lack of accessible facilities (for example, bathrooms or changing areas) at venue.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2784100"/>
                  </a:ext>
                </a:extLst>
              </a:tr>
              <a:tr h="647002">
                <a:tc>
                  <a:txBody>
                    <a:bodyPr/>
                    <a:lstStyle/>
                    <a:p>
                      <a:r>
                        <a:rPr lang="en-GB" dirty="0"/>
                        <a:t>Volunteers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502" kern="1200" dirty="0">
                          <a:solidFill>
                            <a:schemeClr val="dk1"/>
                          </a:solidFill>
                          <a:effectLst/>
                          <a:latin typeface="+mn-lt"/>
                          <a:ea typeface="+mn-ea"/>
                          <a:cs typeface="+mn-cs"/>
                        </a:rPr>
                        <a:t>People who voluntarily work on the event in an unpaid capacity.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t>e.g. long working hours or poor working conditions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1508327"/>
                  </a:ext>
                </a:extLst>
              </a:tr>
            </a:tbl>
          </a:graphicData>
        </a:graphic>
      </p:graphicFrame>
    </p:spTree>
    <p:extLst>
      <p:ext uri="{BB962C8B-B14F-4D97-AF65-F5344CB8AC3E}">
        <p14:creationId xmlns:p14="http://schemas.microsoft.com/office/powerpoint/2010/main" val="418336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sp>
        <p:nvSpPr>
          <p:cNvPr id="4" name="TextBox 4"/>
          <p:cNvSpPr txBox="1"/>
          <p:nvPr/>
        </p:nvSpPr>
        <p:spPr>
          <a:xfrm rot="21600000">
            <a:off x="136525" y="2301875"/>
            <a:ext cx="7541475" cy="666750"/>
          </a:xfrm>
          <a:prstGeom prst="rect">
            <a:avLst/>
          </a:prstGeom>
        </p:spPr>
        <p:txBody>
          <a:bodyPr lIns="0" tIns="75600" rIns="0" bIns="0" rtlCol="0" anchor="t"/>
          <a:lstStyle/>
          <a:p>
            <a:pPr algn="ctr">
              <a:lnSpc>
                <a:spcPts val="5250"/>
              </a:lnSpc>
            </a:pPr>
            <a:r>
              <a:rPr lang="en-US" sz="5250" b="1" i="0" spc="0">
                <a:solidFill>
                  <a:srgbClr val="91C35D">
                    <a:alpha val="100000"/>
                  </a:srgbClr>
                </a:solidFill>
                <a:latin typeface="Amatic SC"/>
              </a:rPr>
              <a:t>Human rights impact assessment</a:t>
            </a:r>
          </a:p>
        </p:txBody>
      </p:sp>
      <p:pic>
        <p:nvPicPr>
          <p:cNvPr id="5" name="Picture 5"/>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6" name="Picture 6"/>
          <p:cNvPicPr>
            <a:picLocks noChangeAspect="1"/>
          </p:cNvPicPr>
          <p:nvPr/>
        </p:nvPicPr>
        <p:blipFill>
          <a:blip r:embed="rId4">
            <a:alphaModFix/>
          </a:blip>
          <a:srcRect/>
          <a:stretch>
            <a:fillRect/>
          </a:stretch>
        </p:blipFill>
        <p:spPr>
          <a:xfrm rot="21600000">
            <a:off x="72429" y="117835"/>
            <a:ext cx="1206329" cy="66585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sp>
        <p:nvSpPr>
          <p:cNvPr id="4" name="TextBox 4"/>
          <p:cNvSpPr txBox="1"/>
          <p:nvPr/>
        </p:nvSpPr>
        <p:spPr>
          <a:xfrm rot="21600000">
            <a:off x="41275" y="911225"/>
            <a:ext cx="7541475" cy="1714500"/>
          </a:xfrm>
          <a:prstGeom prst="rect">
            <a:avLst/>
          </a:prstGeom>
        </p:spPr>
        <p:txBody>
          <a:bodyPr lIns="0" tIns="64800" rIns="0" bIns="0" rtlCol="0" anchor="t"/>
          <a:lstStyle/>
          <a:p>
            <a:pPr algn="ctr">
              <a:lnSpc>
                <a:spcPts val="4500"/>
              </a:lnSpc>
            </a:pPr>
            <a:r>
              <a:rPr lang="en-US" sz="4500" b="1" i="0" spc="0" dirty="0">
                <a:solidFill>
                  <a:srgbClr val="91C35D">
                    <a:alpha val="100000"/>
                  </a:srgbClr>
                </a:solidFill>
                <a:latin typeface="Amatic SC"/>
              </a:rPr>
              <a:t>Other Practical steps to take to consider human and child rights and safeguarding when planning your event</a:t>
            </a:r>
          </a:p>
        </p:txBody>
      </p:sp>
      <p:pic>
        <p:nvPicPr>
          <p:cNvPr id="5" name="Picture 5"/>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6" name="Picture 6"/>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7" name="TextBox 7"/>
          <p:cNvSpPr txBox="1"/>
          <p:nvPr/>
        </p:nvSpPr>
        <p:spPr>
          <a:xfrm rot="21600000">
            <a:off x="2515147" y="3215482"/>
            <a:ext cx="6408000" cy="1371600"/>
          </a:xfrm>
          <a:prstGeom prst="rect">
            <a:avLst/>
          </a:prstGeom>
        </p:spPr>
        <p:txBody>
          <a:bodyPr lIns="0" tIns="32400" rIns="0" bIns="0" rtlCol="0" anchor="t"/>
          <a:lstStyle/>
          <a:p>
            <a:pPr algn="l">
              <a:lnSpc>
                <a:spcPts val="2700"/>
              </a:lnSpc>
            </a:pPr>
            <a:r>
              <a:rPr lang="en-US" sz="2250" b="0" i="0" spc="0" dirty="0">
                <a:solidFill>
                  <a:srgbClr val="464646">
                    <a:alpha val="100000"/>
                  </a:srgbClr>
                </a:solidFill>
                <a:latin typeface="Lato"/>
              </a:rPr>
              <a:t>Meaningful participation</a:t>
            </a:r>
          </a:p>
          <a:p>
            <a:pPr algn="l">
              <a:lnSpc>
                <a:spcPts val="2700"/>
              </a:lnSpc>
            </a:pPr>
            <a:endParaRPr lang="en-US" sz="2250" b="0" i="0" spc="0" dirty="0">
              <a:solidFill>
                <a:srgbClr val="464646">
                  <a:alpha val="100000"/>
                </a:srgbClr>
              </a:solidFill>
              <a:latin typeface="Lato"/>
            </a:endParaRPr>
          </a:p>
          <a:p>
            <a:pPr algn="l">
              <a:lnSpc>
                <a:spcPts val="2700"/>
              </a:lnSpc>
            </a:pPr>
            <a:r>
              <a:rPr lang="en-US" sz="2250" b="0" i="0" spc="0" dirty="0">
                <a:solidFill>
                  <a:srgbClr val="464646">
                    <a:alpha val="100000"/>
                  </a:srgbClr>
                </a:solidFill>
                <a:latin typeface="Lato"/>
              </a:rPr>
              <a:t>Remedy</a:t>
            </a:r>
          </a:p>
          <a:p>
            <a:pPr algn="l">
              <a:lnSpc>
                <a:spcPts val="2700"/>
              </a:lnSpc>
            </a:pPr>
            <a:endParaRPr lang="en-US" sz="2250" b="0" i="0" spc="0" dirty="0">
              <a:solidFill>
                <a:srgbClr val="464646">
                  <a:alpha val="100000"/>
                </a:srgbClr>
              </a:solidFill>
              <a:latin typeface="Lato"/>
            </a:endParaRPr>
          </a:p>
        </p:txBody>
      </p:sp>
      <p:pic>
        <p:nvPicPr>
          <p:cNvPr id="8" name="Picture 8"/>
          <p:cNvPicPr>
            <a:picLocks noChangeAspect="1"/>
          </p:cNvPicPr>
          <p:nvPr/>
        </p:nvPicPr>
        <p:blipFill>
          <a:blip r:embed="rId3">
            <a:alphaModFix/>
          </a:blip>
          <a:srcRect/>
          <a:stretch>
            <a:fillRect/>
          </a:stretch>
        </p:blipFill>
        <p:spPr>
          <a:xfrm rot="21600000">
            <a:off x="1799048" y="3306654"/>
            <a:ext cx="482918" cy="371475"/>
          </a:xfrm>
          <a:prstGeom prst="rect">
            <a:avLst/>
          </a:prstGeom>
        </p:spPr>
      </p:pic>
      <p:pic>
        <p:nvPicPr>
          <p:cNvPr id="9" name="Picture 9"/>
          <p:cNvPicPr>
            <a:picLocks noChangeAspect="1"/>
          </p:cNvPicPr>
          <p:nvPr/>
        </p:nvPicPr>
        <p:blipFill>
          <a:blip r:embed="rId3">
            <a:alphaModFix/>
          </a:blip>
          <a:srcRect/>
          <a:stretch>
            <a:fillRect/>
          </a:stretch>
        </p:blipFill>
        <p:spPr>
          <a:xfrm rot="21600000">
            <a:off x="1790037" y="4004989"/>
            <a:ext cx="482918" cy="3714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2381250" y="2257425"/>
            <a:ext cx="2857500" cy="2857500"/>
          </a:xfrm>
          <a:prstGeom prst="rect">
            <a:avLst/>
          </a:prstGeom>
        </p:spPr>
      </p:pic>
      <p:pic>
        <p:nvPicPr>
          <p:cNvPr id="5" name="Picture 5"/>
          <p:cNvPicPr>
            <a:picLocks noChangeAspect="1"/>
          </p:cNvPicPr>
          <p:nvPr/>
        </p:nvPicPr>
        <p:blipFill>
          <a:blip r:embed="rId4">
            <a:alphaModFix/>
          </a:blip>
          <a:srcRect/>
          <a:stretch>
            <a:fillRect/>
          </a:stretch>
        </p:blipFill>
        <p:spPr>
          <a:xfrm rot="21600000">
            <a:off x="3572669" y="5186363"/>
            <a:ext cx="482918" cy="371475"/>
          </a:xfrm>
          <a:prstGeom prst="rect">
            <a:avLst/>
          </a:prstGeom>
        </p:spPr>
      </p:pic>
      <p:pic>
        <p:nvPicPr>
          <p:cNvPr id="6" name="Picture 6"/>
          <p:cNvPicPr>
            <a:picLocks noChangeAspect="1"/>
          </p:cNvPicPr>
          <p:nvPr/>
        </p:nvPicPr>
        <p:blipFill>
          <a:blip r:embed="rId5">
            <a:alphaModFix/>
          </a:blip>
          <a:srcRect/>
          <a:stretch>
            <a:fillRect/>
          </a:stretch>
        </p:blipFill>
        <p:spPr>
          <a:xfrm rot="21600000">
            <a:off x="72429" y="117835"/>
            <a:ext cx="1206329" cy="665852"/>
          </a:xfrm>
          <a:prstGeom prst="rect">
            <a:avLst/>
          </a:prstGeom>
        </p:spPr>
      </p:pic>
      <p:sp>
        <p:nvSpPr>
          <p:cNvPr id="7" name="TextBox 7"/>
          <p:cNvSpPr txBox="1"/>
          <p:nvPr/>
        </p:nvSpPr>
        <p:spPr>
          <a:xfrm rot="21600000">
            <a:off x="41275" y="987425"/>
            <a:ext cx="7541475" cy="571500"/>
          </a:xfrm>
          <a:prstGeom prst="rect">
            <a:avLst/>
          </a:prstGeom>
        </p:spPr>
        <p:txBody>
          <a:bodyPr lIns="0" tIns="64800" rIns="0" bIns="0" rtlCol="0" anchor="t"/>
          <a:lstStyle/>
          <a:p>
            <a:pPr algn="ctr">
              <a:lnSpc>
                <a:spcPts val="4500"/>
              </a:lnSpc>
            </a:pPr>
            <a:r>
              <a:rPr lang="en-US" sz="4500" b="1" i="0" spc="0" dirty="0">
                <a:solidFill>
                  <a:srgbClr val="91C35D">
                    <a:alpha val="100000"/>
                  </a:srgbClr>
                </a:solidFill>
                <a:latin typeface="Amatic SC"/>
              </a:rPr>
              <a:t>Access all the considering human and child rights educational materials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186363"/>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6" name="TextBox 6"/>
          <p:cNvSpPr txBox="1"/>
          <p:nvPr/>
        </p:nvSpPr>
        <p:spPr>
          <a:xfrm rot="21600000">
            <a:off x="41275" y="958850"/>
            <a:ext cx="7541475" cy="571500"/>
          </a:xfrm>
          <a:prstGeom prst="rect">
            <a:avLst/>
          </a:prstGeom>
        </p:spPr>
        <p:txBody>
          <a:bodyPr lIns="0" tIns="64800" rIns="0" bIns="0" rtlCol="0" anchor="t"/>
          <a:lstStyle/>
          <a:p>
            <a:pPr algn="ctr">
              <a:lnSpc>
                <a:spcPts val="4500"/>
              </a:lnSpc>
            </a:pPr>
            <a:r>
              <a:rPr lang="en-US" sz="4500" b="1" i="0" spc="0">
                <a:solidFill>
                  <a:srgbClr val="91C35D">
                    <a:alpha val="100000"/>
                  </a:srgbClr>
                </a:solidFill>
                <a:latin typeface="Amatic SC"/>
              </a:rPr>
              <a:t>Outcomes from presentation:</a:t>
            </a:r>
          </a:p>
        </p:txBody>
      </p:sp>
      <p:sp>
        <p:nvSpPr>
          <p:cNvPr id="7" name="TextBox 7"/>
          <p:cNvSpPr txBox="1"/>
          <p:nvPr/>
        </p:nvSpPr>
        <p:spPr>
          <a:xfrm rot="21600000">
            <a:off x="241300" y="1711325"/>
            <a:ext cx="7198575" cy="3429000"/>
          </a:xfrm>
          <a:prstGeom prst="rect">
            <a:avLst/>
          </a:prstGeom>
        </p:spPr>
        <p:txBody>
          <a:bodyPr lIns="0" tIns="25200" rIns="0" bIns="0" rtlCol="0" anchor="t"/>
          <a:lstStyle/>
          <a:p>
            <a:pPr algn="l">
              <a:lnSpc>
                <a:spcPts val="2250"/>
              </a:lnSpc>
            </a:pPr>
            <a:endParaRPr dirty="0"/>
          </a:p>
          <a:p>
            <a:pPr algn="l">
              <a:lnSpc>
                <a:spcPts val="2250"/>
              </a:lnSpc>
            </a:pPr>
            <a:r>
              <a:rPr lang="en-US" sz="1875" b="0" i="0" spc="0" dirty="0">
                <a:solidFill>
                  <a:srgbClr val="464646">
                    <a:alpha val="100000"/>
                  </a:srgbClr>
                </a:solidFill>
                <a:latin typeface="Lato"/>
              </a:rPr>
              <a:t>   Understand human and child rights and safeguarding</a:t>
            </a:r>
          </a:p>
          <a:p>
            <a:pPr algn="l">
              <a:lnSpc>
                <a:spcPts val="2250"/>
              </a:lnSpc>
            </a:pPr>
            <a:endParaRPr lang="en-US" sz="1875" b="0" i="0" spc="0" dirty="0">
              <a:solidFill>
                <a:srgbClr val="464646">
                  <a:alpha val="100000"/>
                </a:srgbClr>
              </a:solidFill>
              <a:latin typeface="Lato"/>
            </a:endParaRPr>
          </a:p>
          <a:p>
            <a:pPr algn="l">
              <a:lnSpc>
                <a:spcPts val="2250"/>
              </a:lnSpc>
            </a:pPr>
            <a:r>
              <a:rPr lang="en-US" sz="1875" b="0" i="0" spc="0" dirty="0">
                <a:solidFill>
                  <a:srgbClr val="464646">
                    <a:alpha val="100000"/>
                  </a:srgbClr>
                </a:solidFill>
                <a:latin typeface="Lato"/>
              </a:rPr>
              <a:t>   Understand why it is important to consider human and child rights and safeguarding when planning an event</a:t>
            </a:r>
          </a:p>
          <a:p>
            <a:pPr algn="l">
              <a:lnSpc>
                <a:spcPts val="2250"/>
              </a:lnSpc>
            </a:pPr>
            <a:endParaRPr lang="en-US" sz="1875" b="0" i="0" spc="0" dirty="0">
              <a:solidFill>
                <a:srgbClr val="464646">
                  <a:alpha val="100000"/>
                </a:srgbClr>
              </a:solidFill>
              <a:latin typeface="Lato"/>
            </a:endParaRPr>
          </a:p>
          <a:p>
            <a:pPr algn="l">
              <a:lnSpc>
                <a:spcPts val="2250"/>
              </a:lnSpc>
            </a:pPr>
            <a:r>
              <a:rPr lang="en-US" sz="1875" b="0" i="0" spc="0" dirty="0">
                <a:solidFill>
                  <a:srgbClr val="464646">
                    <a:alpha val="100000"/>
                  </a:srgbClr>
                </a:solidFill>
                <a:latin typeface="Lato"/>
              </a:rPr>
              <a:t>   Be equipped to implement guidance to consider human and child rights and safeguarding in line with ISO 20121</a:t>
            </a:r>
          </a:p>
          <a:p>
            <a:pPr algn="l">
              <a:lnSpc>
                <a:spcPts val="2250"/>
              </a:lnSpc>
            </a:pPr>
            <a:endParaRPr lang="en-US" sz="1875" b="0" i="0" spc="0" dirty="0">
              <a:solidFill>
                <a:srgbClr val="464646">
                  <a:alpha val="100000"/>
                </a:srgbClr>
              </a:solidFill>
              <a:latin typeface="Lato"/>
            </a:endParaRPr>
          </a:p>
          <a:p>
            <a:pPr algn="l">
              <a:lnSpc>
                <a:spcPts val="2250"/>
              </a:lnSpc>
            </a:pPr>
            <a:r>
              <a:rPr lang="en-US" sz="1875" b="0" i="0" spc="0" dirty="0">
                <a:solidFill>
                  <a:srgbClr val="464646">
                    <a:alpha val="100000"/>
                  </a:srgbClr>
                </a:solidFill>
                <a:latin typeface="Lato"/>
              </a:rPr>
              <a:t>   Learn practical steps to take to consider human and child rights and safeguarding when planning your event</a:t>
            </a:r>
          </a:p>
          <a:p>
            <a:pPr algn="l">
              <a:lnSpc>
                <a:spcPts val="2250"/>
              </a:lnSpc>
            </a:pPr>
            <a:endParaRPr lang="en-US" sz="1875" b="0" i="0" spc="0" dirty="0">
              <a:solidFill>
                <a:srgbClr val="464646">
                  <a:alpha val="100000"/>
                </a:srgbClr>
              </a:solidFill>
              <a:latin typeface="Lato"/>
            </a:endParaRPr>
          </a:p>
        </p:txBody>
      </p:sp>
      <p:pic>
        <p:nvPicPr>
          <p:cNvPr id="8" name="Picture 8"/>
          <p:cNvPicPr>
            <a:picLocks noChangeAspect="1"/>
          </p:cNvPicPr>
          <p:nvPr/>
        </p:nvPicPr>
        <p:blipFill>
          <a:blip r:embed="rId3">
            <a:alphaModFix/>
          </a:blip>
          <a:srcRect/>
          <a:stretch>
            <a:fillRect/>
          </a:stretch>
        </p:blipFill>
        <p:spPr>
          <a:xfrm rot="21600000">
            <a:off x="38894" y="2005013"/>
            <a:ext cx="330518" cy="285750"/>
          </a:xfrm>
          <a:prstGeom prst="rect">
            <a:avLst/>
          </a:prstGeom>
        </p:spPr>
      </p:pic>
      <p:pic>
        <p:nvPicPr>
          <p:cNvPr id="9" name="Picture 9"/>
          <p:cNvPicPr>
            <a:picLocks noChangeAspect="1"/>
          </p:cNvPicPr>
          <p:nvPr/>
        </p:nvPicPr>
        <p:blipFill>
          <a:blip r:embed="rId3">
            <a:alphaModFix/>
          </a:blip>
          <a:srcRect/>
          <a:stretch>
            <a:fillRect/>
          </a:stretch>
        </p:blipFill>
        <p:spPr>
          <a:xfrm rot="21600000">
            <a:off x="38894" y="2566988"/>
            <a:ext cx="330518" cy="285750"/>
          </a:xfrm>
          <a:prstGeom prst="rect">
            <a:avLst/>
          </a:prstGeom>
        </p:spPr>
      </p:pic>
      <p:pic>
        <p:nvPicPr>
          <p:cNvPr id="10" name="Picture 10"/>
          <p:cNvPicPr>
            <a:picLocks noChangeAspect="1"/>
          </p:cNvPicPr>
          <p:nvPr/>
        </p:nvPicPr>
        <p:blipFill>
          <a:blip r:embed="rId3">
            <a:alphaModFix/>
          </a:blip>
          <a:srcRect/>
          <a:stretch>
            <a:fillRect/>
          </a:stretch>
        </p:blipFill>
        <p:spPr>
          <a:xfrm rot="21600000">
            <a:off x="38894" y="3424238"/>
            <a:ext cx="330518" cy="285750"/>
          </a:xfrm>
          <a:prstGeom prst="rect">
            <a:avLst/>
          </a:prstGeom>
        </p:spPr>
      </p:pic>
      <p:pic>
        <p:nvPicPr>
          <p:cNvPr id="11" name="Picture 11"/>
          <p:cNvPicPr>
            <a:picLocks noChangeAspect="1"/>
          </p:cNvPicPr>
          <p:nvPr/>
        </p:nvPicPr>
        <p:blipFill>
          <a:blip r:embed="rId3">
            <a:alphaModFix/>
          </a:blip>
          <a:srcRect/>
          <a:stretch>
            <a:fillRect/>
          </a:stretch>
        </p:blipFill>
        <p:spPr>
          <a:xfrm rot="21600000">
            <a:off x="38894" y="4291013"/>
            <a:ext cx="330518" cy="2857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186363"/>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6" name="TextBox 6"/>
          <p:cNvSpPr txBox="1"/>
          <p:nvPr/>
        </p:nvSpPr>
        <p:spPr>
          <a:xfrm rot="21600000">
            <a:off x="41275" y="1997075"/>
            <a:ext cx="7541475" cy="1714500"/>
          </a:xfrm>
          <a:prstGeom prst="rect">
            <a:avLst/>
          </a:prstGeom>
        </p:spPr>
        <p:txBody>
          <a:bodyPr lIns="0" tIns="64800" rIns="0" bIns="0" rtlCol="0" anchor="t"/>
          <a:lstStyle/>
          <a:p>
            <a:pPr algn="ctr">
              <a:lnSpc>
                <a:spcPts val="4500"/>
              </a:lnSpc>
            </a:pPr>
            <a:r>
              <a:rPr lang="en-US" sz="4500" b="1" i="0" spc="0">
                <a:solidFill>
                  <a:srgbClr val="91C35D">
                    <a:alpha val="100000"/>
                  </a:srgbClr>
                </a:solidFill>
                <a:latin typeface="Amatic SC"/>
              </a:rPr>
              <a:t>Please contact </a:t>
            </a:r>
          </a:p>
          <a:p>
            <a:pPr algn="ctr">
              <a:lnSpc>
                <a:spcPts val="4500"/>
              </a:lnSpc>
            </a:pPr>
            <a:r>
              <a:rPr lang="en-US" sz="4500" b="1" i="0" spc="0">
                <a:solidFill>
                  <a:srgbClr val="464646">
                    <a:alpha val="100000"/>
                  </a:srgbClr>
                </a:solidFill>
                <a:latin typeface="Amatic SC"/>
              </a:rPr>
              <a:t>sophie@positive-impact-events</a:t>
            </a:r>
            <a:r>
              <a:rPr lang="en-US" sz="4500" b="1" i="0" spc="0">
                <a:solidFill>
                  <a:srgbClr val="91C35D">
                    <a:alpha val="100000"/>
                  </a:srgbClr>
                </a:solidFill>
                <a:latin typeface="Amatic SC"/>
              </a:rPr>
              <a:t> </a:t>
            </a:r>
          </a:p>
          <a:p>
            <a:pPr algn="ctr">
              <a:lnSpc>
                <a:spcPts val="4500"/>
              </a:lnSpc>
            </a:pPr>
            <a:r>
              <a:rPr lang="en-US" sz="4500" b="1" i="0" spc="0">
                <a:solidFill>
                  <a:srgbClr val="91C35D">
                    <a:alpha val="100000"/>
                  </a:srgbClr>
                </a:solidFill>
                <a:latin typeface="Amatic SC"/>
              </a:rPr>
              <a:t>if you have any further questions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sp>
        <p:nvSpPr>
          <p:cNvPr id="4" name="TextBox 4"/>
          <p:cNvSpPr txBox="1"/>
          <p:nvPr/>
        </p:nvSpPr>
        <p:spPr>
          <a:xfrm rot="21600000">
            <a:off x="150953" y="363539"/>
            <a:ext cx="7541475" cy="666750"/>
          </a:xfrm>
          <a:prstGeom prst="rect">
            <a:avLst/>
          </a:prstGeom>
        </p:spPr>
        <p:txBody>
          <a:bodyPr lIns="0" tIns="75600" rIns="0" bIns="0" rtlCol="0" anchor="t"/>
          <a:lstStyle/>
          <a:p>
            <a:pPr algn="ctr">
              <a:lnSpc>
                <a:spcPts val="5250"/>
              </a:lnSpc>
            </a:pPr>
            <a:r>
              <a:rPr lang="en-US" sz="5250" b="1" i="0" spc="0" dirty="0">
                <a:solidFill>
                  <a:srgbClr val="91C35D">
                    <a:alpha val="100000"/>
                  </a:srgbClr>
                </a:solidFill>
                <a:latin typeface="Amatic SC"/>
              </a:rPr>
              <a:t>Outcomes of presentation</a:t>
            </a:r>
          </a:p>
        </p:txBody>
      </p:sp>
      <p:pic>
        <p:nvPicPr>
          <p:cNvPr id="5" name="Picture 5"/>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6" name="Picture 6"/>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7" name="TextBox 7"/>
          <p:cNvSpPr txBox="1"/>
          <p:nvPr/>
        </p:nvSpPr>
        <p:spPr>
          <a:xfrm rot="21600000">
            <a:off x="1154471" y="1747838"/>
            <a:ext cx="6294467" cy="3429000"/>
          </a:xfrm>
          <a:prstGeom prst="rect">
            <a:avLst/>
          </a:prstGeom>
        </p:spPr>
        <p:txBody>
          <a:bodyPr lIns="0" tIns="21600" rIns="0" bIns="0" rtlCol="0" anchor="t"/>
          <a:lstStyle/>
          <a:p>
            <a:pPr algn="l">
              <a:lnSpc>
                <a:spcPts val="1800"/>
              </a:lnSpc>
            </a:pPr>
            <a:r>
              <a:rPr lang="en-US" b="0" i="0" spc="0" dirty="0">
                <a:solidFill>
                  <a:srgbClr val="464646">
                    <a:alpha val="100000"/>
                  </a:srgbClr>
                </a:solidFill>
                <a:latin typeface="Lato"/>
              </a:rPr>
              <a:t>Understand human and child rights and safeguarding</a:t>
            </a:r>
          </a:p>
          <a:p>
            <a:pPr algn="l">
              <a:lnSpc>
                <a:spcPts val="1800"/>
              </a:lnSpc>
            </a:pPr>
            <a:endParaRPr lang="en-US" b="0" i="0" spc="0" dirty="0">
              <a:solidFill>
                <a:srgbClr val="464646">
                  <a:alpha val="100000"/>
                </a:srgbClr>
              </a:solidFill>
              <a:latin typeface="Lato"/>
            </a:endParaRPr>
          </a:p>
          <a:p>
            <a:pPr algn="l">
              <a:lnSpc>
                <a:spcPts val="1800"/>
              </a:lnSpc>
            </a:pPr>
            <a:r>
              <a:rPr lang="en-US" b="0" i="0" spc="0" dirty="0">
                <a:solidFill>
                  <a:srgbClr val="464646">
                    <a:alpha val="100000"/>
                  </a:srgbClr>
                </a:solidFill>
                <a:latin typeface="Lato"/>
              </a:rPr>
              <a:t>Understand why it is important to consider human and child rights and safeguarding when planning an event </a:t>
            </a:r>
          </a:p>
          <a:p>
            <a:pPr algn="l">
              <a:lnSpc>
                <a:spcPts val="1800"/>
              </a:lnSpc>
            </a:pPr>
            <a:endParaRPr lang="en-US" b="0" i="0" spc="0" dirty="0">
              <a:solidFill>
                <a:srgbClr val="464646">
                  <a:alpha val="100000"/>
                </a:srgbClr>
              </a:solidFill>
              <a:latin typeface="Lato"/>
            </a:endParaRPr>
          </a:p>
          <a:p>
            <a:pPr algn="l">
              <a:lnSpc>
                <a:spcPts val="1800"/>
              </a:lnSpc>
            </a:pPr>
            <a:r>
              <a:rPr lang="en-US" b="0" i="0" spc="0" dirty="0">
                <a:solidFill>
                  <a:srgbClr val="464646">
                    <a:alpha val="100000"/>
                  </a:srgbClr>
                </a:solidFill>
                <a:latin typeface="Lato"/>
              </a:rPr>
              <a:t>Be equipped to implement guidance to consider human and child rights and safeguarding in line with ISO 20121</a:t>
            </a:r>
          </a:p>
          <a:p>
            <a:pPr algn="l">
              <a:lnSpc>
                <a:spcPts val="1800"/>
              </a:lnSpc>
            </a:pPr>
            <a:endParaRPr lang="en-US" b="0" i="0" spc="0" dirty="0">
              <a:solidFill>
                <a:srgbClr val="464646">
                  <a:alpha val="100000"/>
                </a:srgbClr>
              </a:solidFill>
              <a:latin typeface="Lato"/>
            </a:endParaRPr>
          </a:p>
          <a:p>
            <a:pPr algn="l">
              <a:lnSpc>
                <a:spcPts val="1800"/>
              </a:lnSpc>
            </a:pPr>
            <a:r>
              <a:rPr lang="en-US" b="0" i="0" spc="0" dirty="0">
                <a:solidFill>
                  <a:srgbClr val="464646">
                    <a:alpha val="100000"/>
                  </a:srgbClr>
                </a:solidFill>
                <a:latin typeface="Lato"/>
              </a:rPr>
              <a:t>Learn practical steps to take to consider human and child rights and safeguarding when planning your event</a:t>
            </a:r>
          </a:p>
        </p:txBody>
      </p:sp>
      <p:pic>
        <p:nvPicPr>
          <p:cNvPr id="8" name="Picture 8"/>
          <p:cNvPicPr>
            <a:picLocks noChangeAspect="1"/>
          </p:cNvPicPr>
          <p:nvPr/>
        </p:nvPicPr>
        <p:blipFill>
          <a:blip r:embed="rId3">
            <a:alphaModFix/>
          </a:blip>
          <a:srcRect/>
          <a:stretch>
            <a:fillRect/>
          </a:stretch>
        </p:blipFill>
        <p:spPr>
          <a:xfrm rot="21600000">
            <a:off x="754079" y="1725137"/>
            <a:ext cx="330518" cy="285750"/>
          </a:xfrm>
          <a:prstGeom prst="rect">
            <a:avLst/>
          </a:prstGeom>
        </p:spPr>
      </p:pic>
      <p:pic>
        <p:nvPicPr>
          <p:cNvPr id="11" name="Picture 11"/>
          <p:cNvPicPr>
            <a:picLocks noChangeAspect="1"/>
          </p:cNvPicPr>
          <p:nvPr/>
        </p:nvPicPr>
        <p:blipFill>
          <a:blip r:embed="rId3">
            <a:alphaModFix/>
          </a:blip>
          <a:srcRect/>
          <a:stretch>
            <a:fillRect/>
          </a:stretch>
        </p:blipFill>
        <p:spPr>
          <a:xfrm rot="21600000">
            <a:off x="751524" y="2205038"/>
            <a:ext cx="330518" cy="285750"/>
          </a:xfrm>
          <a:prstGeom prst="rect">
            <a:avLst/>
          </a:prstGeom>
        </p:spPr>
      </p:pic>
      <p:pic>
        <p:nvPicPr>
          <p:cNvPr id="13" name="Picture 13"/>
          <p:cNvPicPr>
            <a:picLocks noChangeAspect="1"/>
          </p:cNvPicPr>
          <p:nvPr/>
        </p:nvPicPr>
        <p:blipFill>
          <a:blip r:embed="rId3">
            <a:alphaModFix/>
          </a:blip>
          <a:srcRect/>
          <a:stretch>
            <a:fillRect/>
          </a:stretch>
        </p:blipFill>
        <p:spPr>
          <a:xfrm rot="21600000">
            <a:off x="751524" y="2899884"/>
            <a:ext cx="330518" cy="285750"/>
          </a:xfrm>
          <a:prstGeom prst="rect">
            <a:avLst/>
          </a:prstGeom>
        </p:spPr>
      </p:pic>
      <p:pic>
        <p:nvPicPr>
          <p:cNvPr id="16" name="Picture 16"/>
          <p:cNvPicPr>
            <a:picLocks noChangeAspect="1"/>
          </p:cNvPicPr>
          <p:nvPr/>
        </p:nvPicPr>
        <p:blipFill>
          <a:blip r:embed="rId3">
            <a:alphaModFix/>
          </a:blip>
          <a:srcRect/>
          <a:stretch>
            <a:fillRect/>
          </a:stretch>
        </p:blipFill>
        <p:spPr>
          <a:xfrm rot="21600000">
            <a:off x="780712" y="3581984"/>
            <a:ext cx="330518" cy="285750"/>
          </a:xfrm>
          <a:prstGeom prst="rect">
            <a:avLst/>
          </a:prstGeom>
        </p:spPr>
      </p:pic>
    </p:spTree>
    <p:extLst>
      <p:ext uri="{BB962C8B-B14F-4D97-AF65-F5344CB8AC3E}">
        <p14:creationId xmlns:p14="http://schemas.microsoft.com/office/powerpoint/2010/main" val="3945702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grpSp>
        <p:nvGrpSpPr>
          <p:cNvPr id="5" name="Group 5"/>
          <p:cNvGrpSpPr/>
          <p:nvPr/>
        </p:nvGrpSpPr>
        <p:grpSpPr>
          <a:xfrm rot="21600000">
            <a:off x="6018764" y="2195195"/>
            <a:ext cx="1039274" cy="657666"/>
            <a:chOff x="6018764" y="2195195"/>
            <a:chExt cx="1039274" cy="657666"/>
          </a:xfrm>
        </p:grpSpPr>
        <p:sp>
          <p:nvSpPr>
            <p:cNvPr id="4" name="Freeform 4"/>
            <p:cNvSpPr/>
            <p:nvPr/>
          </p:nvSpPr>
          <p:spPr>
            <a:xfrm>
              <a:off x="6018764" y="2195195"/>
              <a:ext cx="1039274" cy="657666"/>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grpSp>
        <p:nvGrpSpPr>
          <p:cNvPr id="7" name="Group 7"/>
          <p:cNvGrpSpPr/>
          <p:nvPr/>
        </p:nvGrpSpPr>
        <p:grpSpPr>
          <a:xfrm rot="21600000">
            <a:off x="1121943" y="2395225"/>
            <a:ext cx="723116" cy="457597"/>
            <a:chOff x="1121943" y="2395225"/>
            <a:chExt cx="723116" cy="457597"/>
          </a:xfrm>
        </p:grpSpPr>
        <p:sp>
          <p:nvSpPr>
            <p:cNvPr id="6" name="Freeform 6"/>
            <p:cNvSpPr/>
            <p:nvPr/>
          </p:nvSpPr>
          <p:spPr>
            <a:xfrm>
              <a:off x="1121943" y="2395225"/>
              <a:ext cx="723116" cy="457597"/>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grpSp>
        <p:nvGrpSpPr>
          <p:cNvPr id="9" name="Group 9"/>
          <p:cNvGrpSpPr/>
          <p:nvPr/>
        </p:nvGrpSpPr>
        <p:grpSpPr>
          <a:xfrm rot="21600000">
            <a:off x="-140494" y="3601041"/>
            <a:ext cx="7829550" cy="2157412"/>
            <a:chOff x="-140494" y="3601041"/>
            <a:chExt cx="7829550" cy="2157412"/>
          </a:xfrm>
        </p:grpSpPr>
        <p:sp>
          <p:nvSpPr>
            <p:cNvPr id="8" name="Freeform 8"/>
            <p:cNvSpPr/>
            <p:nvPr/>
          </p:nvSpPr>
          <p:spPr>
            <a:xfrm>
              <a:off x="-140494" y="3601041"/>
              <a:ext cx="7829550" cy="215741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91C35D">
                <a:alpha val="33000"/>
              </a:srgbClr>
            </a:solidFill>
          </p:spPr>
        </p:sp>
      </p:grpSp>
      <p:grpSp>
        <p:nvGrpSpPr>
          <p:cNvPr id="11" name="Group 11"/>
          <p:cNvGrpSpPr/>
          <p:nvPr/>
        </p:nvGrpSpPr>
        <p:grpSpPr>
          <a:xfrm rot="21600000">
            <a:off x="-266700" y="3324225"/>
            <a:ext cx="2371725" cy="285750"/>
            <a:chOff x="-266700" y="3324225"/>
            <a:chExt cx="2371725" cy="285750"/>
          </a:xfrm>
        </p:grpSpPr>
        <p:sp>
          <p:nvSpPr>
            <p:cNvPr id="10" name="Freeform 10"/>
            <p:cNvSpPr/>
            <p:nvPr/>
          </p:nvSpPr>
          <p:spPr>
            <a:xfrm>
              <a:off x="-266700" y="3324225"/>
              <a:ext cx="2371725" cy="285750"/>
            </a:xfrm>
            <a:custGeom>
              <a:avLst/>
              <a:gdLst/>
              <a:ahLst/>
              <a:cxnLst/>
              <a:rect l="0" t="0" r="0" b="0"/>
              <a:pathLst>
                <a:path w="303647" h="74628">
                  <a:moveTo>
                    <a:pt x="298714" y="43301"/>
                  </a:moveTo>
                  <a:lnTo>
                    <a:pt x="298714" y="49463"/>
                  </a:lnTo>
                  <a:lnTo>
                    <a:pt x="292122" y="49463"/>
                  </a:lnTo>
                  <a:lnTo>
                    <a:pt x="292122" y="28842"/>
                  </a:lnTo>
                  <a:lnTo>
                    <a:pt x="278511" y="28842"/>
                  </a:lnTo>
                  <a:lnTo>
                    <a:pt x="278511" y="46577"/>
                  </a:lnTo>
                  <a:cubicBezTo>
                    <a:pt x="278511" y="46577"/>
                    <a:pt x="273158" y="46168"/>
                    <a:pt x="273548" y="44929"/>
                  </a:cubicBezTo>
                  <a:cubicBezTo>
                    <a:pt x="273977" y="43691"/>
                    <a:pt x="269434" y="39167"/>
                    <a:pt x="269434" y="39167"/>
                  </a:cubicBezTo>
                  <a:lnTo>
                    <a:pt x="265300" y="42462"/>
                  </a:lnTo>
                  <a:lnTo>
                    <a:pt x="258318" y="42462"/>
                  </a:lnTo>
                  <a:lnTo>
                    <a:pt x="258318" y="35042"/>
                  </a:lnTo>
                  <a:lnTo>
                    <a:pt x="253765" y="35042"/>
                  </a:lnTo>
                  <a:lnTo>
                    <a:pt x="253765" y="39176"/>
                  </a:lnTo>
                  <a:lnTo>
                    <a:pt x="246336" y="39176"/>
                  </a:lnTo>
                  <a:lnTo>
                    <a:pt x="246336" y="32175"/>
                  </a:lnTo>
                  <a:lnTo>
                    <a:pt x="238935" y="32175"/>
                  </a:lnTo>
                  <a:lnTo>
                    <a:pt x="238935" y="49482"/>
                  </a:lnTo>
                  <a:lnTo>
                    <a:pt x="221618" y="49482"/>
                  </a:lnTo>
                  <a:lnTo>
                    <a:pt x="221618" y="18555"/>
                  </a:lnTo>
                  <a:lnTo>
                    <a:pt x="218313" y="18555"/>
                  </a:lnTo>
                  <a:lnTo>
                    <a:pt x="218313" y="0"/>
                  </a:lnTo>
                  <a:lnTo>
                    <a:pt x="215836" y="0"/>
                  </a:lnTo>
                  <a:lnTo>
                    <a:pt x="215836" y="4543"/>
                  </a:lnTo>
                  <a:lnTo>
                    <a:pt x="213570" y="6810"/>
                  </a:lnTo>
                  <a:lnTo>
                    <a:pt x="213570" y="12783"/>
                  </a:lnTo>
                  <a:lnTo>
                    <a:pt x="209255" y="12783"/>
                  </a:lnTo>
                  <a:lnTo>
                    <a:pt x="209255" y="62675"/>
                  </a:lnTo>
                  <a:lnTo>
                    <a:pt x="191510" y="62675"/>
                  </a:lnTo>
                  <a:lnTo>
                    <a:pt x="191510" y="52359"/>
                  </a:lnTo>
                  <a:lnTo>
                    <a:pt x="182870" y="52359"/>
                  </a:lnTo>
                  <a:lnTo>
                    <a:pt x="182870" y="56074"/>
                  </a:lnTo>
                  <a:lnTo>
                    <a:pt x="176279" y="56074"/>
                  </a:lnTo>
                  <a:lnTo>
                    <a:pt x="176279" y="47425"/>
                  </a:lnTo>
                  <a:lnTo>
                    <a:pt x="170926" y="47425"/>
                  </a:lnTo>
                  <a:lnTo>
                    <a:pt x="170926" y="62694"/>
                  </a:lnTo>
                  <a:lnTo>
                    <a:pt x="165144" y="62694"/>
                  </a:lnTo>
                  <a:lnTo>
                    <a:pt x="165144" y="52368"/>
                  </a:lnTo>
                  <a:lnTo>
                    <a:pt x="161858" y="49073"/>
                  </a:lnTo>
                  <a:lnTo>
                    <a:pt x="158963" y="51959"/>
                  </a:lnTo>
                  <a:lnTo>
                    <a:pt x="156486" y="51959"/>
                  </a:lnTo>
                  <a:lnTo>
                    <a:pt x="156486" y="47825"/>
                  </a:lnTo>
                  <a:lnTo>
                    <a:pt x="151924" y="47825"/>
                  </a:lnTo>
                  <a:lnTo>
                    <a:pt x="151924" y="52368"/>
                  </a:lnTo>
                  <a:lnTo>
                    <a:pt x="146990" y="52368"/>
                  </a:lnTo>
                  <a:lnTo>
                    <a:pt x="146990" y="42072"/>
                  </a:lnTo>
                  <a:lnTo>
                    <a:pt x="139570" y="42072"/>
                  </a:lnTo>
                  <a:lnTo>
                    <a:pt x="139570" y="51140"/>
                  </a:lnTo>
                  <a:lnTo>
                    <a:pt x="136274" y="51140"/>
                  </a:lnTo>
                  <a:lnTo>
                    <a:pt x="136274" y="44958"/>
                  </a:lnTo>
                  <a:lnTo>
                    <a:pt x="132150" y="44958"/>
                  </a:lnTo>
                  <a:lnTo>
                    <a:pt x="132150" y="47034"/>
                  </a:lnTo>
                  <a:lnTo>
                    <a:pt x="125968" y="47034"/>
                  </a:lnTo>
                  <a:lnTo>
                    <a:pt x="125968" y="52788"/>
                  </a:lnTo>
                  <a:lnTo>
                    <a:pt x="121015" y="52788"/>
                  </a:lnTo>
                  <a:lnTo>
                    <a:pt x="121015" y="31347"/>
                  </a:lnTo>
                  <a:lnTo>
                    <a:pt x="113186" y="31347"/>
                  </a:lnTo>
                  <a:lnTo>
                    <a:pt x="113186" y="25584"/>
                  </a:lnTo>
                  <a:lnTo>
                    <a:pt x="109061" y="25584"/>
                  </a:lnTo>
                  <a:lnTo>
                    <a:pt x="109061" y="31347"/>
                  </a:lnTo>
                  <a:lnTo>
                    <a:pt x="101222" y="31347"/>
                  </a:lnTo>
                  <a:lnTo>
                    <a:pt x="101222" y="28461"/>
                  </a:lnTo>
                  <a:lnTo>
                    <a:pt x="97098" y="28461"/>
                  </a:lnTo>
                  <a:lnTo>
                    <a:pt x="97098" y="31347"/>
                  </a:lnTo>
                  <a:lnTo>
                    <a:pt x="92573" y="31347"/>
                  </a:lnTo>
                  <a:lnTo>
                    <a:pt x="92573" y="56502"/>
                  </a:lnTo>
                  <a:lnTo>
                    <a:pt x="90106" y="56502"/>
                  </a:lnTo>
                  <a:lnTo>
                    <a:pt x="90106" y="16916"/>
                  </a:lnTo>
                  <a:lnTo>
                    <a:pt x="85153" y="16916"/>
                  </a:lnTo>
                  <a:lnTo>
                    <a:pt x="85153" y="10897"/>
                  </a:lnTo>
                  <a:lnTo>
                    <a:pt x="78143" y="10897"/>
                  </a:lnTo>
                  <a:lnTo>
                    <a:pt x="78143" y="58560"/>
                  </a:lnTo>
                  <a:lnTo>
                    <a:pt x="75257" y="58560"/>
                  </a:lnTo>
                  <a:lnTo>
                    <a:pt x="75257" y="50321"/>
                  </a:lnTo>
                  <a:lnTo>
                    <a:pt x="66189" y="50321"/>
                  </a:lnTo>
                  <a:lnTo>
                    <a:pt x="64122" y="52378"/>
                  </a:lnTo>
                  <a:lnTo>
                    <a:pt x="61655" y="52378"/>
                  </a:lnTo>
                  <a:lnTo>
                    <a:pt x="61655" y="34242"/>
                  </a:lnTo>
                  <a:lnTo>
                    <a:pt x="58760" y="34242"/>
                  </a:lnTo>
                  <a:lnTo>
                    <a:pt x="58760" y="23517"/>
                  </a:lnTo>
                  <a:lnTo>
                    <a:pt x="45168" y="23517"/>
                  </a:lnTo>
                  <a:lnTo>
                    <a:pt x="45168" y="36719"/>
                  </a:lnTo>
                  <a:lnTo>
                    <a:pt x="40615" y="36719"/>
                  </a:lnTo>
                  <a:lnTo>
                    <a:pt x="40615" y="46215"/>
                  </a:lnTo>
                  <a:lnTo>
                    <a:pt x="35062" y="51759"/>
                  </a:lnTo>
                  <a:lnTo>
                    <a:pt x="35062" y="60646"/>
                  </a:lnTo>
                  <a:lnTo>
                    <a:pt x="29080" y="60646"/>
                  </a:lnTo>
                  <a:lnTo>
                    <a:pt x="29080" y="53226"/>
                  </a:lnTo>
                  <a:lnTo>
                    <a:pt x="16297" y="53226"/>
                  </a:lnTo>
                  <a:lnTo>
                    <a:pt x="16297" y="50340"/>
                  </a:lnTo>
                  <a:lnTo>
                    <a:pt x="13411" y="50340"/>
                  </a:lnTo>
                  <a:lnTo>
                    <a:pt x="13411" y="39986"/>
                  </a:lnTo>
                  <a:lnTo>
                    <a:pt x="10116" y="39986"/>
                  </a:lnTo>
                  <a:lnTo>
                    <a:pt x="10116" y="47015"/>
                  </a:lnTo>
                  <a:lnTo>
                    <a:pt x="7639" y="47015"/>
                  </a:lnTo>
                  <a:lnTo>
                    <a:pt x="7639" y="42462"/>
                  </a:lnTo>
                  <a:lnTo>
                    <a:pt x="4143" y="45958"/>
                  </a:lnTo>
                  <a:lnTo>
                    <a:pt x="0" y="50102"/>
                  </a:lnTo>
                  <a:lnTo>
                    <a:pt x="0" y="74628"/>
                  </a:lnTo>
                  <a:lnTo>
                    <a:pt x="303647" y="74628"/>
                  </a:lnTo>
                  <a:lnTo>
                    <a:pt x="303647" y="43301"/>
                  </a:lnTo>
                  <a:lnTo>
                    <a:pt x="298714" y="43301"/>
                  </a:lnTo>
                  <a:close/>
                </a:path>
              </a:pathLst>
            </a:custGeom>
            <a:solidFill>
              <a:srgbClr val="318D7A">
                <a:alpha val="19000"/>
              </a:srgbClr>
            </a:solidFill>
          </p:spPr>
        </p:sp>
      </p:grpSp>
      <p:sp>
        <p:nvSpPr>
          <p:cNvPr id="12" name="TextBox 12"/>
          <p:cNvSpPr txBox="1"/>
          <p:nvPr/>
        </p:nvSpPr>
        <p:spPr>
          <a:xfrm rot="21600000">
            <a:off x="146050" y="1292225"/>
            <a:ext cx="7341450" cy="3810000"/>
          </a:xfrm>
          <a:prstGeom prst="rect">
            <a:avLst/>
          </a:prstGeom>
        </p:spPr>
        <p:txBody>
          <a:bodyPr lIns="0" tIns="108000" rIns="0" bIns="0" rtlCol="0" anchor="t"/>
          <a:lstStyle/>
          <a:p>
            <a:pPr algn="ctr">
              <a:lnSpc>
                <a:spcPts val="7500"/>
              </a:lnSpc>
            </a:pPr>
            <a:r>
              <a:rPr lang="en-US" sz="7500" b="1" i="0" spc="0">
                <a:solidFill>
                  <a:srgbClr val="91C35D">
                    <a:alpha val="100000"/>
                  </a:srgbClr>
                </a:solidFill>
                <a:latin typeface="Amatic SC"/>
              </a:rPr>
              <a:t>Thank you! </a:t>
            </a:r>
          </a:p>
          <a:p>
            <a:pPr algn="ctr">
              <a:lnSpc>
                <a:spcPts val="7500"/>
              </a:lnSpc>
            </a:pPr>
            <a:br>
              <a:rPr lang="en-US" sz="7500" b="1" dirty="0"/>
            </a:br>
            <a:endParaRPr lang="en-US" sz="7500" b="1" dirty="0"/>
          </a:p>
          <a:p>
            <a:pPr algn="ctr">
              <a:lnSpc>
                <a:spcPts val="7500"/>
              </a:lnSpc>
            </a:pPr>
            <a:endParaRPr lang="en-US" sz="7500" b="1" dirty="0"/>
          </a:p>
        </p:txBody>
      </p:sp>
      <p:grpSp>
        <p:nvGrpSpPr>
          <p:cNvPr id="14" name="Group 14"/>
          <p:cNvGrpSpPr/>
          <p:nvPr/>
        </p:nvGrpSpPr>
        <p:grpSpPr>
          <a:xfrm rot="21600000">
            <a:off x="5636419" y="3314700"/>
            <a:ext cx="2371725" cy="285750"/>
            <a:chOff x="5636419" y="3314700"/>
            <a:chExt cx="2371725" cy="285750"/>
          </a:xfrm>
        </p:grpSpPr>
        <p:sp>
          <p:nvSpPr>
            <p:cNvPr id="13" name="Freeform 13"/>
            <p:cNvSpPr/>
            <p:nvPr/>
          </p:nvSpPr>
          <p:spPr>
            <a:xfrm>
              <a:off x="5636419" y="3314700"/>
              <a:ext cx="2371725" cy="285750"/>
            </a:xfrm>
            <a:custGeom>
              <a:avLst/>
              <a:gdLst/>
              <a:ahLst/>
              <a:cxnLst/>
              <a:rect l="0" t="0" r="0" b="0"/>
              <a:pathLst>
                <a:path w="303647" h="74628">
                  <a:moveTo>
                    <a:pt x="298714" y="43301"/>
                  </a:moveTo>
                  <a:lnTo>
                    <a:pt x="298714" y="49463"/>
                  </a:lnTo>
                  <a:lnTo>
                    <a:pt x="292122" y="49463"/>
                  </a:lnTo>
                  <a:lnTo>
                    <a:pt x="292122" y="28842"/>
                  </a:lnTo>
                  <a:lnTo>
                    <a:pt x="278511" y="28842"/>
                  </a:lnTo>
                  <a:lnTo>
                    <a:pt x="278511" y="46577"/>
                  </a:lnTo>
                  <a:cubicBezTo>
                    <a:pt x="278511" y="46577"/>
                    <a:pt x="273158" y="46168"/>
                    <a:pt x="273548" y="44929"/>
                  </a:cubicBezTo>
                  <a:cubicBezTo>
                    <a:pt x="273977" y="43691"/>
                    <a:pt x="269434" y="39167"/>
                    <a:pt x="269434" y="39167"/>
                  </a:cubicBezTo>
                  <a:lnTo>
                    <a:pt x="265300" y="42462"/>
                  </a:lnTo>
                  <a:lnTo>
                    <a:pt x="258318" y="42462"/>
                  </a:lnTo>
                  <a:lnTo>
                    <a:pt x="258318" y="35042"/>
                  </a:lnTo>
                  <a:lnTo>
                    <a:pt x="253765" y="35042"/>
                  </a:lnTo>
                  <a:lnTo>
                    <a:pt x="253765" y="39176"/>
                  </a:lnTo>
                  <a:lnTo>
                    <a:pt x="246336" y="39176"/>
                  </a:lnTo>
                  <a:lnTo>
                    <a:pt x="246336" y="32175"/>
                  </a:lnTo>
                  <a:lnTo>
                    <a:pt x="238935" y="32175"/>
                  </a:lnTo>
                  <a:lnTo>
                    <a:pt x="238935" y="49482"/>
                  </a:lnTo>
                  <a:lnTo>
                    <a:pt x="221618" y="49482"/>
                  </a:lnTo>
                  <a:lnTo>
                    <a:pt x="221618" y="18555"/>
                  </a:lnTo>
                  <a:lnTo>
                    <a:pt x="218313" y="18555"/>
                  </a:lnTo>
                  <a:lnTo>
                    <a:pt x="218313" y="0"/>
                  </a:lnTo>
                  <a:lnTo>
                    <a:pt x="215836" y="0"/>
                  </a:lnTo>
                  <a:lnTo>
                    <a:pt x="215836" y="4543"/>
                  </a:lnTo>
                  <a:lnTo>
                    <a:pt x="213570" y="6810"/>
                  </a:lnTo>
                  <a:lnTo>
                    <a:pt x="213570" y="12783"/>
                  </a:lnTo>
                  <a:lnTo>
                    <a:pt x="209255" y="12783"/>
                  </a:lnTo>
                  <a:lnTo>
                    <a:pt x="209255" y="62675"/>
                  </a:lnTo>
                  <a:lnTo>
                    <a:pt x="191510" y="62675"/>
                  </a:lnTo>
                  <a:lnTo>
                    <a:pt x="191510" y="52359"/>
                  </a:lnTo>
                  <a:lnTo>
                    <a:pt x="182870" y="52359"/>
                  </a:lnTo>
                  <a:lnTo>
                    <a:pt x="182870" y="56074"/>
                  </a:lnTo>
                  <a:lnTo>
                    <a:pt x="176279" y="56074"/>
                  </a:lnTo>
                  <a:lnTo>
                    <a:pt x="176279" y="47425"/>
                  </a:lnTo>
                  <a:lnTo>
                    <a:pt x="170926" y="47425"/>
                  </a:lnTo>
                  <a:lnTo>
                    <a:pt x="170926" y="62694"/>
                  </a:lnTo>
                  <a:lnTo>
                    <a:pt x="165144" y="62694"/>
                  </a:lnTo>
                  <a:lnTo>
                    <a:pt x="165144" y="52368"/>
                  </a:lnTo>
                  <a:lnTo>
                    <a:pt x="161858" y="49073"/>
                  </a:lnTo>
                  <a:lnTo>
                    <a:pt x="158963" y="51959"/>
                  </a:lnTo>
                  <a:lnTo>
                    <a:pt x="156486" y="51959"/>
                  </a:lnTo>
                  <a:lnTo>
                    <a:pt x="156486" y="47825"/>
                  </a:lnTo>
                  <a:lnTo>
                    <a:pt x="151924" y="47825"/>
                  </a:lnTo>
                  <a:lnTo>
                    <a:pt x="151924" y="52368"/>
                  </a:lnTo>
                  <a:lnTo>
                    <a:pt x="146990" y="52368"/>
                  </a:lnTo>
                  <a:lnTo>
                    <a:pt x="146990" y="42072"/>
                  </a:lnTo>
                  <a:lnTo>
                    <a:pt x="139570" y="42072"/>
                  </a:lnTo>
                  <a:lnTo>
                    <a:pt x="139570" y="51140"/>
                  </a:lnTo>
                  <a:lnTo>
                    <a:pt x="136274" y="51140"/>
                  </a:lnTo>
                  <a:lnTo>
                    <a:pt x="136274" y="44958"/>
                  </a:lnTo>
                  <a:lnTo>
                    <a:pt x="132150" y="44958"/>
                  </a:lnTo>
                  <a:lnTo>
                    <a:pt x="132150" y="47034"/>
                  </a:lnTo>
                  <a:lnTo>
                    <a:pt x="125968" y="47034"/>
                  </a:lnTo>
                  <a:lnTo>
                    <a:pt x="125968" y="52788"/>
                  </a:lnTo>
                  <a:lnTo>
                    <a:pt x="121015" y="52788"/>
                  </a:lnTo>
                  <a:lnTo>
                    <a:pt x="121015" y="31347"/>
                  </a:lnTo>
                  <a:lnTo>
                    <a:pt x="113186" y="31347"/>
                  </a:lnTo>
                  <a:lnTo>
                    <a:pt x="113186" y="25584"/>
                  </a:lnTo>
                  <a:lnTo>
                    <a:pt x="109061" y="25584"/>
                  </a:lnTo>
                  <a:lnTo>
                    <a:pt x="109061" y="31347"/>
                  </a:lnTo>
                  <a:lnTo>
                    <a:pt x="101222" y="31347"/>
                  </a:lnTo>
                  <a:lnTo>
                    <a:pt x="101222" y="28461"/>
                  </a:lnTo>
                  <a:lnTo>
                    <a:pt x="97098" y="28461"/>
                  </a:lnTo>
                  <a:lnTo>
                    <a:pt x="97098" y="31347"/>
                  </a:lnTo>
                  <a:lnTo>
                    <a:pt x="92573" y="31347"/>
                  </a:lnTo>
                  <a:lnTo>
                    <a:pt x="92573" y="56502"/>
                  </a:lnTo>
                  <a:lnTo>
                    <a:pt x="90106" y="56502"/>
                  </a:lnTo>
                  <a:lnTo>
                    <a:pt x="90106" y="16916"/>
                  </a:lnTo>
                  <a:lnTo>
                    <a:pt x="85153" y="16916"/>
                  </a:lnTo>
                  <a:lnTo>
                    <a:pt x="85153" y="10897"/>
                  </a:lnTo>
                  <a:lnTo>
                    <a:pt x="78143" y="10897"/>
                  </a:lnTo>
                  <a:lnTo>
                    <a:pt x="78143" y="58560"/>
                  </a:lnTo>
                  <a:lnTo>
                    <a:pt x="75257" y="58560"/>
                  </a:lnTo>
                  <a:lnTo>
                    <a:pt x="75257" y="50321"/>
                  </a:lnTo>
                  <a:lnTo>
                    <a:pt x="66189" y="50321"/>
                  </a:lnTo>
                  <a:lnTo>
                    <a:pt x="64122" y="52378"/>
                  </a:lnTo>
                  <a:lnTo>
                    <a:pt x="61655" y="52378"/>
                  </a:lnTo>
                  <a:lnTo>
                    <a:pt x="61655" y="34242"/>
                  </a:lnTo>
                  <a:lnTo>
                    <a:pt x="58760" y="34242"/>
                  </a:lnTo>
                  <a:lnTo>
                    <a:pt x="58760" y="23517"/>
                  </a:lnTo>
                  <a:lnTo>
                    <a:pt x="45168" y="23517"/>
                  </a:lnTo>
                  <a:lnTo>
                    <a:pt x="45168" y="36719"/>
                  </a:lnTo>
                  <a:lnTo>
                    <a:pt x="40615" y="36719"/>
                  </a:lnTo>
                  <a:lnTo>
                    <a:pt x="40615" y="46215"/>
                  </a:lnTo>
                  <a:lnTo>
                    <a:pt x="35062" y="51759"/>
                  </a:lnTo>
                  <a:lnTo>
                    <a:pt x="35062" y="60646"/>
                  </a:lnTo>
                  <a:lnTo>
                    <a:pt x="29080" y="60646"/>
                  </a:lnTo>
                  <a:lnTo>
                    <a:pt x="29080" y="53226"/>
                  </a:lnTo>
                  <a:lnTo>
                    <a:pt x="16297" y="53226"/>
                  </a:lnTo>
                  <a:lnTo>
                    <a:pt x="16297" y="50340"/>
                  </a:lnTo>
                  <a:lnTo>
                    <a:pt x="13411" y="50340"/>
                  </a:lnTo>
                  <a:lnTo>
                    <a:pt x="13411" y="39986"/>
                  </a:lnTo>
                  <a:lnTo>
                    <a:pt x="10116" y="39986"/>
                  </a:lnTo>
                  <a:lnTo>
                    <a:pt x="10116" y="47015"/>
                  </a:lnTo>
                  <a:lnTo>
                    <a:pt x="7639" y="47015"/>
                  </a:lnTo>
                  <a:lnTo>
                    <a:pt x="7639" y="42462"/>
                  </a:lnTo>
                  <a:lnTo>
                    <a:pt x="4143" y="45958"/>
                  </a:lnTo>
                  <a:lnTo>
                    <a:pt x="0" y="50102"/>
                  </a:lnTo>
                  <a:lnTo>
                    <a:pt x="0" y="74628"/>
                  </a:lnTo>
                  <a:lnTo>
                    <a:pt x="303647" y="74628"/>
                  </a:lnTo>
                  <a:lnTo>
                    <a:pt x="303647" y="43301"/>
                  </a:lnTo>
                  <a:lnTo>
                    <a:pt x="298714" y="43301"/>
                  </a:lnTo>
                  <a:close/>
                </a:path>
              </a:pathLst>
            </a:custGeom>
            <a:solidFill>
              <a:srgbClr val="318D7A">
                <a:alpha val="19000"/>
              </a:srgbClr>
            </a:solidFill>
          </p:spPr>
        </p:sp>
      </p:grpSp>
      <p:pic>
        <p:nvPicPr>
          <p:cNvPr id="15" name="Picture 15"/>
          <p:cNvPicPr>
            <a:picLocks noChangeAspect="1"/>
          </p:cNvPicPr>
          <p:nvPr/>
        </p:nvPicPr>
        <p:blipFill>
          <a:blip r:embed="rId2">
            <a:alphaModFix/>
          </a:blip>
          <a:srcRect/>
          <a:stretch>
            <a:fillRect/>
          </a:stretch>
        </p:blipFill>
        <p:spPr>
          <a:xfrm rot="21600000">
            <a:off x="3026569" y="2762250"/>
            <a:ext cx="1557338" cy="1459706"/>
          </a:xfrm>
          <a:prstGeom prst="rect">
            <a:avLst/>
          </a:prstGeom>
        </p:spPr>
      </p:pic>
      <p:sp>
        <p:nvSpPr>
          <p:cNvPr id="16" name="TextBox 16"/>
          <p:cNvSpPr txBox="1"/>
          <p:nvPr/>
        </p:nvSpPr>
        <p:spPr>
          <a:xfrm rot="21600000">
            <a:off x="458429" y="4572591"/>
            <a:ext cx="6712800" cy="428625"/>
          </a:xfrm>
          <a:prstGeom prst="rect">
            <a:avLst/>
          </a:prstGeom>
        </p:spPr>
        <p:txBody>
          <a:bodyPr lIns="0" tIns="46800" rIns="0" bIns="0" rtlCol="0" anchor="t"/>
          <a:lstStyle/>
          <a:p>
            <a:pPr algn="ctr">
              <a:lnSpc>
                <a:spcPts val="3375"/>
              </a:lnSpc>
            </a:pPr>
            <a:r>
              <a:rPr lang="en-US" sz="3375" b="0" i="0" spc="0">
                <a:solidFill>
                  <a:srgbClr val="318D7A">
                    <a:alpha val="100000"/>
                  </a:srgbClr>
                </a:solidFill>
                <a:latin typeface="Didact Gothic"/>
              </a:rPr>
              <a:t>#eventscreatechange</a:t>
            </a:r>
          </a:p>
        </p:txBody>
      </p:sp>
      <p:pic>
        <p:nvPicPr>
          <p:cNvPr id="17" name="Picture 17"/>
          <p:cNvPicPr>
            <a:picLocks noChangeAspect="1"/>
          </p:cNvPicPr>
          <p:nvPr/>
        </p:nvPicPr>
        <p:blipFill>
          <a:blip r:embed="rId3">
            <a:alphaModFix/>
          </a:blip>
          <a:srcRect/>
          <a:stretch>
            <a:fillRect/>
          </a:stretch>
        </p:blipFill>
        <p:spPr>
          <a:xfrm rot="21600000">
            <a:off x="453722" y="3459984"/>
            <a:ext cx="95250" cy="297366"/>
          </a:xfrm>
          <a:prstGeom prst="rect">
            <a:avLst/>
          </a:prstGeom>
        </p:spPr>
      </p:pic>
      <p:pic>
        <p:nvPicPr>
          <p:cNvPr id="18" name="Picture 18"/>
          <p:cNvPicPr>
            <a:picLocks noChangeAspect="1"/>
          </p:cNvPicPr>
          <p:nvPr/>
        </p:nvPicPr>
        <p:blipFill>
          <a:blip r:embed="rId4">
            <a:alphaModFix/>
          </a:blip>
          <a:srcRect/>
          <a:stretch>
            <a:fillRect/>
          </a:stretch>
        </p:blipFill>
        <p:spPr>
          <a:xfrm rot="21567363">
            <a:off x="666750" y="3607594"/>
            <a:ext cx="95250" cy="323850"/>
          </a:xfrm>
          <a:prstGeom prst="rect">
            <a:avLst/>
          </a:prstGeom>
        </p:spPr>
      </p:pic>
      <p:pic>
        <p:nvPicPr>
          <p:cNvPr id="19" name="Picture 19"/>
          <p:cNvPicPr>
            <a:picLocks noChangeAspect="1"/>
          </p:cNvPicPr>
          <p:nvPr/>
        </p:nvPicPr>
        <p:blipFill>
          <a:blip r:embed="rId5">
            <a:alphaModFix/>
          </a:blip>
          <a:srcRect/>
          <a:stretch>
            <a:fillRect/>
          </a:stretch>
        </p:blipFill>
        <p:spPr>
          <a:xfrm rot="21600000">
            <a:off x="919163" y="3455194"/>
            <a:ext cx="95250" cy="295275"/>
          </a:xfrm>
          <a:prstGeom prst="rect">
            <a:avLst/>
          </a:prstGeom>
        </p:spPr>
      </p:pic>
      <p:pic>
        <p:nvPicPr>
          <p:cNvPr id="20" name="Picture 20"/>
          <p:cNvPicPr>
            <a:picLocks noChangeAspect="1"/>
          </p:cNvPicPr>
          <p:nvPr/>
        </p:nvPicPr>
        <p:blipFill>
          <a:blip r:embed="rId6">
            <a:alphaModFix/>
          </a:blip>
          <a:srcRect/>
          <a:stretch>
            <a:fillRect/>
          </a:stretch>
        </p:blipFill>
        <p:spPr>
          <a:xfrm rot="21600000">
            <a:off x="1845468" y="3456662"/>
            <a:ext cx="123825" cy="330200"/>
          </a:xfrm>
          <a:prstGeom prst="rect">
            <a:avLst/>
          </a:prstGeom>
        </p:spPr>
      </p:pic>
      <p:pic>
        <p:nvPicPr>
          <p:cNvPr id="21" name="Picture 21"/>
          <p:cNvPicPr>
            <a:picLocks noChangeAspect="1"/>
          </p:cNvPicPr>
          <p:nvPr/>
        </p:nvPicPr>
        <p:blipFill>
          <a:blip r:embed="rId4">
            <a:alphaModFix/>
          </a:blip>
          <a:srcRect/>
          <a:stretch>
            <a:fillRect/>
          </a:stretch>
        </p:blipFill>
        <p:spPr>
          <a:xfrm rot="21600000">
            <a:off x="2005013" y="3605212"/>
            <a:ext cx="95250" cy="285750"/>
          </a:xfrm>
          <a:prstGeom prst="rect">
            <a:avLst/>
          </a:prstGeom>
        </p:spPr>
      </p:pic>
      <p:pic>
        <p:nvPicPr>
          <p:cNvPr id="22" name="Picture 22"/>
          <p:cNvPicPr>
            <a:picLocks noChangeAspect="1"/>
          </p:cNvPicPr>
          <p:nvPr/>
        </p:nvPicPr>
        <p:blipFill>
          <a:blip r:embed="rId7">
            <a:alphaModFix/>
          </a:blip>
          <a:srcRect/>
          <a:stretch>
            <a:fillRect/>
          </a:stretch>
        </p:blipFill>
        <p:spPr>
          <a:xfrm rot="44969">
            <a:off x="6372225" y="3495675"/>
            <a:ext cx="95250" cy="276225"/>
          </a:xfrm>
          <a:prstGeom prst="rect">
            <a:avLst/>
          </a:prstGeom>
        </p:spPr>
      </p:pic>
      <p:pic>
        <p:nvPicPr>
          <p:cNvPr id="23" name="Picture 23"/>
          <p:cNvPicPr>
            <a:picLocks noChangeAspect="1"/>
          </p:cNvPicPr>
          <p:nvPr/>
        </p:nvPicPr>
        <p:blipFill>
          <a:blip r:embed="rId8">
            <a:alphaModFix/>
          </a:blip>
          <a:srcRect/>
          <a:stretch>
            <a:fillRect/>
          </a:stretch>
        </p:blipFill>
        <p:spPr>
          <a:xfrm rot="21600000">
            <a:off x="6591300" y="3497081"/>
            <a:ext cx="95250" cy="290286"/>
          </a:xfrm>
          <a:prstGeom prst="rect">
            <a:avLst/>
          </a:prstGeom>
        </p:spPr>
      </p:pic>
      <p:pic>
        <p:nvPicPr>
          <p:cNvPr id="24" name="Picture 24"/>
          <p:cNvPicPr>
            <a:picLocks noChangeAspect="1"/>
          </p:cNvPicPr>
          <p:nvPr/>
        </p:nvPicPr>
        <p:blipFill>
          <a:blip r:embed="rId6">
            <a:alphaModFix/>
          </a:blip>
          <a:srcRect/>
          <a:stretch>
            <a:fillRect/>
          </a:stretch>
        </p:blipFill>
        <p:spPr>
          <a:xfrm rot="21600000">
            <a:off x="6823556" y="3391233"/>
            <a:ext cx="123825" cy="330200"/>
          </a:xfrm>
          <a:prstGeom prst="rect">
            <a:avLst/>
          </a:prstGeom>
        </p:spPr>
      </p:pic>
      <p:pic>
        <p:nvPicPr>
          <p:cNvPr id="25" name="Picture 25"/>
          <p:cNvPicPr>
            <a:picLocks noChangeAspect="1"/>
          </p:cNvPicPr>
          <p:nvPr/>
        </p:nvPicPr>
        <p:blipFill>
          <a:blip r:embed="rId9">
            <a:alphaModFix/>
          </a:blip>
          <a:srcRect/>
          <a:stretch>
            <a:fillRect/>
          </a:stretch>
        </p:blipFill>
        <p:spPr>
          <a:xfrm rot="21600000">
            <a:off x="7001708" y="3495057"/>
            <a:ext cx="105361" cy="321101"/>
          </a:xfrm>
          <a:prstGeom prst="rect">
            <a:avLst/>
          </a:prstGeom>
        </p:spPr>
      </p:pic>
      <p:grpSp>
        <p:nvGrpSpPr>
          <p:cNvPr id="27" name="Group 27"/>
          <p:cNvGrpSpPr/>
          <p:nvPr/>
        </p:nvGrpSpPr>
        <p:grpSpPr>
          <a:xfrm rot="21600000">
            <a:off x="-81665" y="2653913"/>
            <a:ext cx="631007" cy="399309"/>
            <a:chOff x="-81665" y="2653913"/>
            <a:chExt cx="631007" cy="399309"/>
          </a:xfrm>
        </p:grpSpPr>
        <p:sp>
          <p:nvSpPr>
            <p:cNvPr id="26" name="Freeform 26"/>
            <p:cNvSpPr/>
            <p:nvPr/>
          </p:nvSpPr>
          <p:spPr>
            <a:xfrm>
              <a:off x="-81665" y="2653913"/>
              <a:ext cx="631007" cy="399309"/>
            </a:xfrm>
            <a:custGeom>
              <a:avLst/>
              <a:gdLst/>
              <a:ahLst/>
              <a:cxnLst/>
              <a:rect l="0" t="0" r="0" b="0"/>
              <a:pathLst>
                <a:path w="304800" h="193358">
                  <a:moveTo>
                    <a:pt x="304800" y="125054"/>
                  </a:moveTo>
                  <a:cubicBezTo>
                    <a:pt x="304800" y="86992"/>
                    <a:pt x="273939" y="56131"/>
                    <a:pt x="235877" y="56131"/>
                  </a:cubicBezTo>
                  <a:cubicBezTo>
                    <a:pt x="234029" y="56131"/>
                    <a:pt x="232200" y="56226"/>
                    <a:pt x="230391" y="56369"/>
                  </a:cubicBezTo>
                  <a:cubicBezTo>
                    <a:pt x="215903" y="23384"/>
                    <a:pt x="182966" y="343"/>
                    <a:pt x="144628" y="343"/>
                  </a:cubicBezTo>
                  <a:cubicBezTo>
                    <a:pt x="93878" y="343"/>
                    <a:pt x="52588" y="40719"/>
                    <a:pt x="51054" y="91097"/>
                  </a:cubicBezTo>
                  <a:cubicBezTo>
                    <a:pt x="22831" y="91307"/>
                    <a:pt x="0" y="114243"/>
                    <a:pt x="0" y="142523"/>
                  </a:cubicBezTo>
                  <a:cubicBezTo>
                    <a:pt x="0" y="170936"/>
                    <a:pt x="23031" y="193967"/>
                    <a:pt x="51445" y="193967"/>
                  </a:cubicBezTo>
                  <a:lnTo>
                    <a:pt x="239763" y="193967"/>
                  </a:lnTo>
                  <a:cubicBezTo>
                    <a:pt x="247869" y="193967"/>
                    <a:pt x="255508" y="192043"/>
                    <a:pt x="262328" y="188700"/>
                  </a:cubicBezTo>
                  <a:cubicBezTo>
                    <a:pt x="287264" y="178327"/>
                    <a:pt x="304800" y="153743"/>
                    <a:pt x="304800" y="125054"/>
                  </a:cubicBezTo>
                  <a:close/>
                </a:path>
              </a:pathLst>
            </a:custGeom>
            <a:solidFill>
              <a:srgbClr val="FFFFFF">
                <a:alpha val="100000"/>
              </a:srgbClr>
            </a:solidFill>
          </p:spPr>
        </p:sp>
      </p:grpSp>
      <p:pic>
        <p:nvPicPr>
          <p:cNvPr id="28" name="Picture 28"/>
          <p:cNvPicPr>
            <a:picLocks noChangeAspect="1"/>
          </p:cNvPicPr>
          <p:nvPr/>
        </p:nvPicPr>
        <p:blipFill>
          <a:blip r:embed="rId10">
            <a:alphaModFix/>
          </a:blip>
          <a:srcRect/>
          <a:stretch>
            <a:fillRect/>
          </a:stretch>
        </p:blipFill>
        <p:spPr>
          <a:xfrm rot="21600000">
            <a:off x="3572669" y="5176838"/>
            <a:ext cx="482918" cy="371475"/>
          </a:xfrm>
          <a:prstGeom prst="rect">
            <a:avLst/>
          </a:prstGeom>
        </p:spPr>
      </p:pic>
      <p:pic>
        <p:nvPicPr>
          <p:cNvPr id="29" name="Picture 29"/>
          <p:cNvPicPr>
            <a:picLocks noChangeAspect="1"/>
          </p:cNvPicPr>
          <p:nvPr/>
        </p:nvPicPr>
        <p:blipFill>
          <a:blip r:embed="rId11">
            <a:alphaModFix/>
          </a:blip>
          <a:srcRect/>
          <a:stretch>
            <a:fillRect/>
          </a:stretch>
        </p:blipFill>
        <p:spPr>
          <a:xfrm rot="21600000">
            <a:off x="72429" y="117835"/>
            <a:ext cx="1206329" cy="6658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pic>
        <p:nvPicPr>
          <p:cNvPr id="6" name="Picture 6">
            <a:hlinkClick r:id="rId5"/>
          </p:cNvPr>
          <p:cNvPicPr>
            <a:picLocks noChangeAspect="1"/>
          </p:cNvPicPr>
          <p:nvPr/>
        </p:nvPicPr>
        <p:blipFill>
          <a:blip r:embed="rId6">
            <a:alphaModFix/>
          </a:blip>
          <a:srcRect/>
          <a:stretch>
            <a:fillRect/>
          </a:stretch>
        </p:blipFill>
        <p:spPr>
          <a:xfrm rot="21600000">
            <a:off x="838200" y="1971675"/>
            <a:ext cx="5857875" cy="3076575"/>
          </a:xfrm>
          <a:prstGeom prst="rect">
            <a:avLst/>
          </a:prstGeom>
        </p:spPr>
      </p:pic>
      <p:sp>
        <p:nvSpPr>
          <p:cNvPr id="7" name="TextBox 7"/>
          <p:cNvSpPr txBox="1"/>
          <p:nvPr/>
        </p:nvSpPr>
        <p:spPr>
          <a:xfrm rot="21600000">
            <a:off x="146050" y="1073150"/>
            <a:ext cx="7341450" cy="666750"/>
          </a:xfrm>
          <a:prstGeom prst="rect">
            <a:avLst/>
          </a:prstGeom>
        </p:spPr>
        <p:txBody>
          <a:bodyPr lIns="0" tIns="75600" rIns="0" bIns="0" rtlCol="0" anchor="t"/>
          <a:lstStyle/>
          <a:p>
            <a:pPr algn="ctr">
              <a:lnSpc>
                <a:spcPts val="5250"/>
              </a:lnSpc>
            </a:pPr>
            <a:r>
              <a:rPr lang="en-US" sz="5250" b="1" i="0" spc="0">
                <a:solidFill>
                  <a:srgbClr val="91C35D">
                    <a:alpha val="100000"/>
                  </a:srgbClr>
                </a:solidFill>
                <a:latin typeface="Amatic SC"/>
              </a:rPr>
              <a:t>What are human and child rights?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pic>
        <p:nvPicPr>
          <p:cNvPr id="6" name="Picture 6">
            <a:hlinkClick r:id="rId5"/>
          </p:cNvPr>
          <p:cNvPicPr>
            <a:picLocks noChangeAspect="1"/>
          </p:cNvPicPr>
          <p:nvPr/>
        </p:nvPicPr>
        <p:blipFill>
          <a:blip r:embed="rId6">
            <a:alphaModFix/>
          </a:blip>
          <a:srcRect/>
          <a:stretch>
            <a:fillRect/>
          </a:stretch>
        </p:blipFill>
        <p:spPr>
          <a:xfrm rot="21600000">
            <a:off x="962025" y="2047875"/>
            <a:ext cx="5610225" cy="2895600"/>
          </a:xfrm>
          <a:prstGeom prst="rect">
            <a:avLst/>
          </a:prstGeom>
        </p:spPr>
      </p:pic>
      <p:sp>
        <p:nvSpPr>
          <p:cNvPr id="7" name="TextBox 7"/>
          <p:cNvSpPr txBox="1"/>
          <p:nvPr/>
        </p:nvSpPr>
        <p:spPr>
          <a:xfrm rot="21600000">
            <a:off x="146050" y="1073150"/>
            <a:ext cx="7341450" cy="666750"/>
          </a:xfrm>
          <a:prstGeom prst="rect">
            <a:avLst/>
          </a:prstGeom>
        </p:spPr>
        <p:txBody>
          <a:bodyPr lIns="0" tIns="75600" rIns="0" bIns="0" rtlCol="0" anchor="t"/>
          <a:lstStyle/>
          <a:p>
            <a:pPr algn="ctr">
              <a:lnSpc>
                <a:spcPts val="5250"/>
              </a:lnSpc>
            </a:pPr>
            <a:r>
              <a:rPr lang="en-US" sz="5250" b="1" i="0" spc="0">
                <a:solidFill>
                  <a:srgbClr val="91C35D">
                    <a:alpha val="100000"/>
                  </a:srgbClr>
                </a:solidFill>
                <a:latin typeface="Amatic SC"/>
              </a:rPr>
              <a:t>What is safeguarding?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6" name="TextBox 6"/>
          <p:cNvSpPr txBox="1"/>
          <p:nvPr/>
        </p:nvSpPr>
        <p:spPr>
          <a:xfrm rot="21600000">
            <a:off x="146050" y="815975"/>
            <a:ext cx="7341450" cy="1714500"/>
          </a:xfrm>
          <a:prstGeom prst="rect">
            <a:avLst/>
          </a:prstGeom>
        </p:spPr>
        <p:txBody>
          <a:bodyPr lIns="0" tIns="64800" rIns="0" bIns="0" rtlCol="0" anchor="t"/>
          <a:lstStyle/>
          <a:p>
            <a:pPr algn="ctr">
              <a:lnSpc>
                <a:spcPts val="4500"/>
              </a:lnSpc>
            </a:pPr>
            <a:r>
              <a:rPr lang="en-US" sz="4500" b="1" i="0" spc="0">
                <a:solidFill>
                  <a:srgbClr val="91C35D">
                    <a:alpha val="100000"/>
                  </a:srgbClr>
                </a:solidFill>
                <a:latin typeface="Amatic SC"/>
              </a:rPr>
              <a:t>What is the guidance for considering human and child rights and safeguarding when planning an event (Annex D)</a:t>
            </a:r>
          </a:p>
        </p:txBody>
      </p:sp>
      <p:pic>
        <p:nvPicPr>
          <p:cNvPr id="7" name="Picture 7">
            <a:hlinkClick r:id="rId5"/>
          </p:cNvPr>
          <p:cNvPicPr>
            <a:picLocks noChangeAspect="1"/>
          </p:cNvPicPr>
          <p:nvPr/>
        </p:nvPicPr>
        <p:blipFill>
          <a:blip r:embed="rId6">
            <a:alphaModFix/>
          </a:blip>
          <a:srcRect/>
          <a:stretch>
            <a:fillRect/>
          </a:stretch>
        </p:blipFill>
        <p:spPr>
          <a:xfrm rot="21600000">
            <a:off x="1571625" y="2676525"/>
            <a:ext cx="4400550" cy="24669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6" name="TextBox 6">
            <a:hlinkClick r:id="rId5"/>
          </p:cNvPr>
          <p:cNvSpPr txBox="1"/>
          <p:nvPr/>
        </p:nvSpPr>
        <p:spPr>
          <a:xfrm rot="21600000">
            <a:off x="146050" y="1073150"/>
            <a:ext cx="7341450" cy="666750"/>
          </a:xfrm>
          <a:prstGeom prst="rect">
            <a:avLst/>
          </a:prstGeom>
        </p:spPr>
        <p:txBody>
          <a:bodyPr lIns="0" tIns="75600" rIns="0" bIns="0" rtlCol="0" anchor="t"/>
          <a:lstStyle/>
          <a:p>
            <a:pPr algn="ctr">
              <a:lnSpc>
                <a:spcPts val="5250"/>
              </a:lnSpc>
            </a:pPr>
            <a:r>
              <a:rPr lang="en-US" sz="5250" b="1" i="0" spc="0">
                <a:solidFill>
                  <a:srgbClr val="91C35D">
                    <a:alpha val="100000"/>
                  </a:srgbClr>
                </a:solidFill>
                <a:latin typeface="Amatic SC"/>
              </a:rPr>
              <a:t>How was the guidance created</a:t>
            </a:r>
          </a:p>
        </p:txBody>
      </p:sp>
      <p:pic>
        <p:nvPicPr>
          <p:cNvPr id="7" name="Picture 7"/>
          <p:cNvPicPr>
            <a:picLocks noChangeAspect="1"/>
          </p:cNvPicPr>
          <p:nvPr/>
        </p:nvPicPr>
        <p:blipFill>
          <a:blip r:embed="rId6">
            <a:alphaModFix/>
          </a:blip>
          <a:srcRect/>
          <a:stretch>
            <a:fillRect/>
          </a:stretch>
        </p:blipFill>
        <p:spPr>
          <a:xfrm rot="21600000">
            <a:off x="1804988" y="2205038"/>
            <a:ext cx="4010025" cy="2743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6" name="TextBox 6"/>
          <p:cNvSpPr txBox="1"/>
          <p:nvPr/>
        </p:nvSpPr>
        <p:spPr>
          <a:xfrm rot="21600000">
            <a:off x="146050" y="815975"/>
            <a:ext cx="7341450" cy="1333500"/>
          </a:xfrm>
          <a:prstGeom prst="rect">
            <a:avLst/>
          </a:prstGeom>
        </p:spPr>
        <p:txBody>
          <a:bodyPr lIns="0" tIns="75600" rIns="0" bIns="0" rtlCol="0" anchor="t"/>
          <a:lstStyle/>
          <a:p>
            <a:pPr algn="ctr">
              <a:lnSpc>
                <a:spcPts val="5250"/>
              </a:lnSpc>
            </a:pPr>
            <a:r>
              <a:rPr lang="en-US" sz="5250" b="1" i="0" spc="0">
                <a:solidFill>
                  <a:srgbClr val="91C35D">
                    <a:alpha val="100000"/>
                  </a:srgbClr>
                </a:solidFill>
                <a:latin typeface="Amatic SC"/>
              </a:rPr>
              <a:t>What is ISO 20121 and how does it work</a:t>
            </a:r>
          </a:p>
        </p:txBody>
      </p:sp>
      <p:pic>
        <p:nvPicPr>
          <p:cNvPr id="7" name="Picture 7">
            <a:hlinkClick r:id="rId5"/>
          </p:cNvPr>
          <p:cNvPicPr>
            <a:picLocks noChangeAspect="1"/>
          </p:cNvPicPr>
          <p:nvPr/>
        </p:nvPicPr>
        <p:blipFill>
          <a:blip r:embed="rId6">
            <a:alphaModFix/>
          </a:blip>
          <a:srcRect/>
          <a:stretch>
            <a:fillRect/>
          </a:stretch>
        </p:blipFill>
        <p:spPr>
          <a:xfrm rot="21600000">
            <a:off x="1804988" y="2205038"/>
            <a:ext cx="4010025" cy="2743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6" name="TextBox 6"/>
          <p:cNvSpPr txBox="1"/>
          <p:nvPr/>
        </p:nvSpPr>
        <p:spPr>
          <a:xfrm rot="21600000">
            <a:off x="146050" y="815975"/>
            <a:ext cx="7341450" cy="1333500"/>
          </a:xfrm>
          <a:prstGeom prst="rect">
            <a:avLst/>
          </a:prstGeom>
        </p:spPr>
        <p:txBody>
          <a:bodyPr lIns="0" tIns="75600" rIns="0" bIns="0" rtlCol="0" anchor="t"/>
          <a:lstStyle/>
          <a:p>
            <a:pPr algn="ctr">
              <a:lnSpc>
                <a:spcPts val="5250"/>
              </a:lnSpc>
            </a:pPr>
            <a:r>
              <a:rPr lang="en-US" sz="5250" b="1" i="0" spc="0">
                <a:solidFill>
                  <a:srgbClr val="91C35D">
                    <a:alpha val="100000"/>
                  </a:srgbClr>
                </a:solidFill>
                <a:latin typeface="Amatic SC"/>
              </a:rPr>
              <a:t>What is the business case for using the guidance?</a:t>
            </a:r>
          </a:p>
        </p:txBody>
      </p:sp>
      <p:sp>
        <p:nvSpPr>
          <p:cNvPr id="7" name="TextBox 7"/>
          <p:cNvSpPr txBox="1"/>
          <p:nvPr/>
        </p:nvSpPr>
        <p:spPr>
          <a:xfrm rot="21600000">
            <a:off x="146050" y="2073275"/>
            <a:ext cx="7341450" cy="2781300"/>
          </a:xfrm>
          <a:prstGeom prst="rect">
            <a:avLst/>
          </a:prstGeom>
        </p:spPr>
        <p:txBody>
          <a:bodyPr lIns="0" tIns="28800" rIns="0" bIns="0" rtlCol="0" anchor="t"/>
          <a:lstStyle/>
          <a:p>
            <a:pPr algn="l">
              <a:lnSpc>
                <a:spcPts val="2430"/>
              </a:lnSpc>
            </a:pPr>
            <a:r>
              <a:rPr lang="en-US" sz="2025" b="0" i="0" spc="0" dirty="0">
                <a:solidFill>
                  <a:srgbClr val="464646">
                    <a:alpha val="100000"/>
                  </a:srgbClr>
                </a:solidFill>
                <a:latin typeface="Lato"/>
              </a:rPr>
              <a:t>It will:</a:t>
            </a:r>
          </a:p>
          <a:p>
            <a:pPr algn="l">
              <a:lnSpc>
                <a:spcPts val="2430"/>
              </a:lnSpc>
            </a:pPr>
            <a:endParaRPr lang="en-US" sz="2025" b="0" i="0" spc="0" dirty="0">
              <a:solidFill>
                <a:srgbClr val="464646">
                  <a:alpha val="100000"/>
                </a:srgbClr>
              </a:solidFill>
              <a:latin typeface="Lato"/>
            </a:endParaRPr>
          </a:p>
          <a:p>
            <a:pPr algn="l">
              <a:lnSpc>
                <a:spcPts val="2430"/>
              </a:lnSpc>
            </a:pPr>
            <a:r>
              <a:rPr lang="en-US" sz="2025" b="0" i="0" spc="0" dirty="0">
                <a:solidFill>
                  <a:srgbClr val="464646">
                    <a:alpha val="100000"/>
                  </a:srgbClr>
                </a:solidFill>
                <a:latin typeface="Lato"/>
              </a:rPr>
              <a:t>       Ensure your event is aligned with the UN Guiding Principles on Business and Human Rights and the concept of ‘do no harm’</a:t>
            </a:r>
          </a:p>
          <a:p>
            <a:pPr algn="l">
              <a:lnSpc>
                <a:spcPts val="2430"/>
              </a:lnSpc>
            </a:pPr>
            <a:r>
              <a:rPr lang="en-US" sz="2025" b="0" i="0" spc="0" dirty="0">
                <a:solidFill>
                  <a:srgbClr val="464646">
                    <a:alpha val="100000"/>
                  </a:srgbClr>
                </a:solidFill>
                <a:latin typeface="Lato"/>
              </a:rPr>
              <a:t>       Enable meaningful participation and inclusion at your events</a:t>
            </a:r>
          </a:p>
          <a:p>
            <a:pPr algn="l">
              <a:lnSpc>
                <a:spcPts val="2430"/>
              </a:lnSpc>
            </a:pPr>
            <a:r>
              <a:rPr lang="en-US" sz="2025" b="0" i="0" spc="0" dirty="0">
                <a:solidFill>
                  <a:srgbClr val="464646">
                    <a:alpha val="100000"/>
                  </a:srgbClr>
                </a:solidFill>
                <a:latin typeface="Lato"/>
              </a:rPr>
              <a:t>       Create a legacy from the event with a Positive Impact</a:t>
            </a:r>
          </a:p>
          <a:p>
            <a:pPr algn="l">
              <a:lnSpc>
                <a:spcPts val="2430"/>
              </a:lnSpc>
            </a:pPr>
            <a:r>
              <a:rPr lang="en-US" sz="2025" b="0" i="0" spc="0" dirty="0">
                <a:solidFill>
                  <a:srgbClr val="464646">
                    <a:alpha val="100000"/>
                  </a:srgbClr>
                </a:solidFill>
                <a:latin typeface="Lato"/>
              </a:rPr>
              <a:t>       Advance the social sustainability at your event in line with the growing expectations of customers and governments</a:t>
            </a:r>
          </a:p>
          <a:p>
            <a:pPr algn="l">
              <a:lnSpc>
                <a:spcPts val="2430"/>
              </a:lnSpc>
            </a:pPr>
            <a:r>
              <a:rPr lang="en-US" sz="2025" b="0" i="0" spc="0" dirty="0">
                <a:solidFill>
                  <a:srgbClr val="464646">
                    <a:alpha val="100000"/>
                  </a:srgbClr>
                </a:solidFill>
                <a:latin typeface="Lato"/>
              </a:rPr>
              <a:t>       Support your event strategy to advance the UN SDGs</a:t>
            </a:r>
          </a:p>
        </p:txBody>
      </p:sp>
      <p:pic>
        <p:nvPicPr>
          <p:cNvPr id="8" name="Picture 8"/>
          <p:cNvPicPr>
            <a:picLocks noChangeAspect="1"/>
          </p:cNvPicPr>
          <p:nvPr/>
        </p:nvPicPr>
        <p:blipFill>
          <a:blip r:embed="rId3">
            <a:alphaModFix/>
          </a:blip>
          <a:srcRect/>
          <a:stretch>
            <a:fillRect/>
          </a:stretch>
        </p:blipFill>
        <p:spPr>
          <a:xfrm rot="21600000">
            <a:off x="76994" y="2662238"/>
            <a:ext cx="330518" cy="285750"/>
          </a:xfrm>
          <a:prstGeom prst="rect">
            <a:avLst/>
          </a:prstGeom>
        </p:spPr>
      </p:pic>
      <p:pic>
        <p:nvPicPr>
          <p:cNvPr id="9" name="Picture 9"/>
          <p:cNvPicPr>
            <a:picLocks noChangeAspect="1"/>
          </p:cNvPicPr>
          <p:nvPr/>
        </p:nvPicPr>
        <p:blipFill>
          <a:blip r:embed="rId3">
            <a:alphaModFix/>
          </a:blip>
          <a:srcRect/>
          <a:stretch>
            <a:fillRect/>
          </a:stretch>
        </p:blipFill>
        <p:spPr>
          <a:xfrm rot="21600000">
            <a:off x="76994" y="3319463"/>
            <a:ext cx="330518" cy="285750"/>
          </a:xfrm>
          <a:prstGeom prst="rect">
            <a:avLst/>
          </a:prstGeom>
        </p:spPr>
      </p:pic>
      <p:pic>
        <p:nvPicPr>
          <p:cNvPr id="10" name="Picture 10"/>
          <p:cNvPicPr>
            <a:picLocks noChangeAspect="1"/>
          </p:cNvPicPr>
          <p:nvPr/>
        </p:nvPicPr>
        <p:blipFill>
          <a:blip r:embed="rId3">
            <a:alphaModFix/>
          </a:blip>
          <a:srcRect/>
          <a:stretch>
            <a:fillRect/>
          </a:stretch>
        </p:blipFill>
        <p:spPr>
          <a:xfrm rot="21600000">
            <a:off x="76994" y="3605213"/>
            <a:ext cx="330518" cy="285750"/>
          </a:xfrm>
          <a:prstGeom prst="rect">
            <a:avLst/>
          </a:prstGeom>
        </p:spPr>
      </p:pic>
      <p:pic>
        <p:nvPicPr>
          <p:cNvPr id="11" name="Picture 11"/>
          <p:cNvPicPr>
            <a:picLocks noChangeAspect="1"/>
          </p:cNvPicPr>
          <p:nvPr/>
        </p:nvPicPr>
        <p:blipFill>
          <a:blip r:embed="rId3">
            <a:alphaModFix/>
          </a:blip>
          <a:srcRect/>
          <a:stretch>
            <a:fillRect/>
          </a:stretch>
        </p:blipFill>
        <p:spPr>
          <a:xfrm rot="21600000">
            <a:off x="76994" y="3929063"/>
            <a:ext cx="330518" cy="285750"/>
          </a:xfrm>
          <a:prstGeom prst="rect">
            <a:avLst/>
          </a:prstGeom>
        </p:spPr>
      </p:pic>
      <p:pic>
        <p:nvPicPr>
          <p:cNvPr id="12" name="Picture 12"/>
          <p:cNvPicPr>
            <a:picLocks noChangeAspect="1"/>
          </p:cNvPicPr>
          <p:nvPr/>
        </p:nvPicPr>
        <p:blipFill>
          <a:blip r:embed="rId3">
            <a:alphaModFix/>
          </a:blip>
          <a:srcRect/>
          <a:stretch>
            <a:fillRect/>
          </a:stretch>
        </p:blipFill>
        <p:spPr>
          <a:xfrm rot="21600000">
            <a:off x="76994" y="4557713"/>
            <a:ext cx="330518" cy="2857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0" y="0"/>
            <a:ext cx="7620000" cy="5715000"/>
            <a:chOff x="0" y="0"/>
            <a:chExt cx="7620000" cy="5715000"/>
          </a:xfrm>
        </p:grpSpPr>
        <p:sp>
          <p:nvSpPr>
            <p:cNvPr id="2" name="Freeform 2"/>
            <p:cNvSpPr/>
            <p:nvPr/>
          </p:nvSpPr>
          <p:spPr>
            <a:xfrm>
              <a:off x="0" y="0"/>
              <a:ext cx="7620000" cy="57150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AF5F1">
                <a:alpha val="100000"/>
              </a:srgbClr>
            </a:solidFill>
          </p:spPr>
        </p:sp>
      </p:grpSp>
      <p:pic>
        <p:nvPicPr>
          <p:cNvPr id="4" name="Picture 4"/>
          <p:cNvPicPr>
            <a:picLocks noChangeAspect="1"/>
          </p:cNvPicPr>
          <p:nvPr/>
        </p:nvPicPr>
        <p:blipFill>
          <a:blip r:embed="rId3">
            <a:alphaModFix/>
          </a:blip>
          <a:srcRect/>
          <a:stretch>
            <a:fillRect/>
          </a:stretch>
        </p:blipFill>
        <p:spPr>
          <a:xfrm rot="21600000">
            <a:off x="3572669" y="5176838"/>
            <a:ext cx="482918" cy="371475"/>
          </a:xfrm>
          <a:prstGeom prst="rect">
            <a:avLst/>
          </a:prstGeom>
        </p:spPr>
      </p:pic>
      <p:pic>
        <p:nvPicPr>
          <p:cNvPr id="5" name="Picture 5"/>
          <p:cNvPicPr>
            <a:picLocks noChangeAspect="1"/>
          </p:cNvPicPr>
          <p:nvPr/>
        </p:nvPicPr>
        <p:blipFill>
          <a:blip r:embed="rId4">
            <a:alphaModFix/>
          </a:blip>
          <a:srcRect/>
          <a:stretch>
            <a:fillRect/>
          </a:stretch>
        </p:blipFill>
        <p:spPr>
          <a:xfrm rot="21600000">
            <a:off x="72429" y="117835"/>
            <a:ext cx="1206329" cy="665852"/>
          </a:xfrm>
          <a:prstGeom prst="rect">
            <a:avLst/>
          </a:prstGeom>
        </p:spPr>
      </p:pic>
      <p:sp>
        <p:nvSpPr>
          <p:cNvPr id="6" name="TextBox 6"/>
          <p:cNvSpPr txBox="1"/>
          <p:nvPr/>
        </p:nvSpPr>
        <p:spPr>
          <a:xfrm rot="21600000">
            <a:off x="72427" y="1953491"/>
            <a:ext cx="7541475" cy="2000250"/>
          </a:xfrm>
          <a:prstGeom prst="rect">
            <a:avLst/>
          </a:prstGeom>
        </p:spPr>
        <p:txBody>
          <a:bodyPr lIns="0" tIns="75600" rIns="0" bIns="0" rtlCol="0" anchor="t"/>
          <a:lstStyle/>
          <a:p>
            <a:pPr algn="ctr">
              <a:lnSpc>
                <a:spcPts val="5250"/>
              </a:lnSpc>
            </a:pPr>
            <a:r>
              <a:rPr lang="en-US" sz="5250" b="1" i="0" spc="0" dirty="0">
                <a:solidFill>
                  <a:srgbClr val="91C35D">
                    <a:alpha val="100000"/>
                  </a:srgbClr>
                </a:solidFill>
                <a:latin typeface="Amatic SC"/>
              </a:rPr>
              <a:t>How </a:t>
            </a:r>
            <a:r>
              <a:rPr lang="en-US" sz="5250" b="1" dirty="0">
                <a:solidFill>
                  <a:srgbClr val="91C35D">
                    <a:alpha val="100000"/>
                  </a:srgbClr>
                </a:solidFill>
                <a:latin typeface="Amatic SC"/>
              </a:rPr>
              <a:t>will </a:t>
            </a:r>
            <a:r>
              <a:rPr lang="en-US" sz="5250" b="1" i="0" spc="0" dirty="0">
                <a:solidFill>
                  <a:srgbClr val="91C35D">
                    <a:alpha val="100000"/>
                  </a:srgbClr>
                </a:solidFill>
                <a:latin typeface="Amatic SC"/>
              </a:rPr>
              <a:t>the guidance help event planners?</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3322</Words>
  <Application>Microsoft Office PowerPoint</Application>
  <PresentationFormat>Custom</PresentationFormat>
  <Paragraphs>181</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Amatic SC</vt:lpstr>
      <vt:lpstr>Lato</vt:lpstr>
      <vt:lpstr>Times New Roman</vt:lpstr>
      <vt:lpstr>Calibri Light</vt:lpstr>
      <vt:lpstr>Arial</vt:lpstr>
      <vt:lpstr>Symbol</vt:lpstr>
      <vt:lpstr>Didact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Sophie Thesiger</cp:lastModifiedBy>
  <cp:revision>39</cp:revision>
  <dcterms:created xsi:type="dcterms:W3CDTF">2022-01-10T18:17:06Z</dcterms:created>
  <dcterms:modified xsi:type="dcterms:W3CDTF">2022-01-18T14:31:14Z</dcterms:modified>
</cp:coreProperties>
</file>